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84" r:id="rId8"/>
    <p:sldId id="290" r:id="rId9"/>
    <p:sldId id="288" r:id="rId10"/>
    <p:sldId id="277" r:id="rId11"/>
    <p:sldId id="286" r:id="rId12"/>
  </p:sldIdLst>
  <p:sldSz cx="9144000" cy="6858000" type="screen4x3"/>
  <p:notesSz cx="6858000" cy="9144000"/>
  <p:embeddedFontLst>
    <p:embeddedFont>
      <p:font typeface="Tuffy" panose="020B0603060100000000"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Tuffy-TTF" panose="020B0603060100000000" pitchFamily="34" charset="0"/>
      <p:regular r:id="rId23"/>
      <p:bold r:id="rId24"/>
      <p:italic r:id="rId25"/>
      <p:boldItalic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709"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A4A3A4"/>
    <a:srgbClr val="88CCC1"/>
    <a:srgbClr val="EC6D78"/>
    <a:srgbClr val="F28448"/>
    <a:srgbClr val="00A3E2"/>
    <a:srgbClr val="009541"/>
    <a:srgbClr val="8C348C"/>
    <a:srgbClr val="E9506C"/>
    <a:srgbClr val="E4C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37"/>
        <p:guide pos="2880"/>
        <p:guide pos="340"/>
        <p:guide orient="horz" pos="3952"/>
        <p:guide pos="5420"/>
        <p:guide orient="horz" pos="709"/>
        <p:guide pos="476"/>
        <p:guide orient="horz" pos="47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winkl.co.uk/resources/planit-maths-primary-teaching-resources-year-4/planit-maths-primary-teaching-resources-year-4-number---number-and-place-value/planit-maths-primary-teaching-resources-year-4-number---number-and-place-value-recognise-the-place-value-of-each-digit-in-a-four-digit-number" TargetMode="Externa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430887"/>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Recognise the place value of each digit in a four-digit number.</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13" name="Picture 2" descr="https://images.twinkl.co.uk/tw1n/image/private/t_630/image_repo/7d/53/tp2-m-5696-planit-y4-number-and-place-value-place-value-1-lesson-pack-english_ver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22" y="3222917"/>
            <a:ext cx="3718148" cy="18590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images.twinkl.co.uk/tw1n/image/private/t_630/image_repo/0d/b7/tp2-m-5700-planit-y4-number-and-place-value-lesson-pack-place-value-3_ver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789" y="3222917"/>
            <a:ext cx="3691226" cy="184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Recognise the place value of each digit in a four-digit number.</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7595" y="5136543"/>
            <a:ext cx="7543392" cy="604008"/>
            <a:chOff x="797595" y="4967330"/>
            <a:chExt cx="7543392" cy="604008"/>
          </a:xfrm>
        </p:grpSpPr>
        <p:sp>
          <p:nvSpPr>
            <p:cNvPr id="3" name="Rectangle 2"/>
            <p:cNvSpPr/>
            <p:nvPr/>
          </p:nvSpPr>
          <p:spPr>
            <a:xfrm>
              <a:off x="797595" y="496733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417766" y="496733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030910" y="496733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586136" y="496733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174918" y="496733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41"/>
          <p:cNvSpPr/>
          <p:nvPr/>
        </p:nvSpPr>
        <p:spPr>
          <a:xfrm>
            <a:off x="797595" y="5136543"/>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417766" y="5136543"/>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4030910" y="5136543"/>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586136" y="5136543"/>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7174918" y="5136543"/>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51809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Partitioning</a:t>
            </a:r>
          </a:p>
        </p:txBody>
      </p:sp>
      <p:sp>
        <p:nvSpPr>
          <p:cNvPr id="2" name="TextBox 1"/>
          <p:cNvSpPr txBox="1"/>
          <p:nvPr/>
        </p:nvSpPr>
        <p:spPr>
          <a:xfrm>
            <a:off x="755650" y="1400735"/>
            <a:ext cx="7632700" cy="276999"/>
          </a:xfrm>
          <a:prstGeom prst="rect">
            <a:avLst/>
          </a:prstGeom>
          <a:noFill/>
        </p:spPr>
        <p:txBody>
          <a:bodyPr wrap="square" lIns="0" tIns="0" rIns="0" bIns="0" rtlCol="0">
            <a:spAutoFit/>
          </a:bodyPr>
          <a:lstStyle/>
          <a:p>
            <a:r>
              <a:rPr lang="en-GB" dirty="0"/>
              <a:t>Write a statement to show the values and then calculate the total amount.</a:t>
            </a:r>
          </a:p>
        </p:txBody>
      </p:sp>
      <p:sp>
        <p:nvSpPr>
          <p:cNvPr id="97" name="Rectangle 96"/>
          <p:cNvSpPr/>
          <p:nvPr/>
        </p:nvSpPr>
        <p:spPr>
          <a:xfrm>
            <a:off x="1930108"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193010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30108" y="5143800"/>
            <a:ext cx="521690" cy="553998"/>
          </a:xfrm>
          <a:prstGeom prst="rect">
            <a:avLst/>
          </a:prstGeom>
          <a:noFill/>
        </p:spPr>
        <p:txBody>
          <a:bodyPr wrap="square" lIns="0" tIns="0" rIns="0" bIns="0" rtlCol="0">
            <a:spAutoFit/>
          </a:bodyPr>
          <a:lstStyle/>
          <a:p>
            <a:pPr algn="ctr"/>
            <a:r>
              <a:rPr lang="en-GB" sz="3600" dirty="0"/>
              <a:t>+</a:t>
            </a:r>
          </a:p>
        </p:txBody>
      </p:sp>
      <p:sp>
        <p:nvSpPr>
          <p:cNvPr id="12" name="TextBox 11"/>
          <p:cNvSpPr txBox="1"/>
          <p:nvPr/>
        </p:nvSpPr>
        <p:spPr>
          <a:xfrm>
            <a:off x="686875" y="5213600"/>
            <a:ext cx="1329370" cy="461665"/>
          </a:xfrm>
          <a:prstGeom prst="rect">
            <a:avLst/>
          </a:prstGeom>
          <a:noFill/>
        </p:spPr>
        <p:txBody>
          <a:bodyPr wrap="square" lIns="0" tIns="0" rIns="0" bIns="0" rtlCol="0">
            <a:spAutoFit/>
          </a:bodyPr>
          <a:lstStyle/>
          <a:p>
            <a:pPr algn="ctr"/>
            <a:r>
              <a:rPr lang="en-GB" sz="3000" dirty="0"/>
              <a:t>5000</a:t>
            </a:r>
          </a:p>
        </p:txBody>
      </p:sp>
      <p:sp>
        <p:nvSpPr>
          <p:cNvPr id="13" name="TextBox 12"/>
          <p:cNvSpPr txBox="1"/>
          <p:nvPr/>
        </p:nvSpPr>
        <p:spPr>
          <a:xfrm>
            <a:off x="5122364" y="5143800"/>
            <a:ext cx="521690" cy="553998"/>
          </a:xfrm>
          <a:prstGeom prst="rect">
            <a:avLst/>
          </a:prstGeom>
          <a:noFill/>
        </p:spPr>
        <p:txBody>
          <a:bodyPr wrap="square" lIns="0" tIns="0" rIns="0" bIns="0" rtlCol="0">
            <a:spAutoFit/>
          </a:bodyPr>
          <a:lstStyle/>
          <a:p>
            <a:pPr algn="ctr"/>
            <a:r>
              <a:rPr lang="en-GB" sz="3600" dirty="0"/>
              <a:t>+</a:t>
            </a:r>
          </a:p>
        </p:txBody>
      </p:sp>
      <p:sp>
        <p:nvSpPr>
          <p:cNvPr id="16" name="TextBox 15"/>
          <p:cNvSpPr txBox="1"/>
          <p:nvPr/>
        </p:nvSpPr>
        <p:spPr>
          <a:xfrm>
            <a:off x="6710260" y="5143800"/>
            <a:ext cx="521690" cy="553998"/>
          </a:xfrm>
          <a:prstGeom prst="rect">
            <a:avLst/>
          </a:prstGeom>
          <a:noFill/>
        </p:spPr>
        <p:txBody>
          <a:bodyPr wrap="square" lIns="0" tIns="0" rIns="0" bIns="0" rtlCol="0">
            <a:spAutoFit/>
          </a:bodyPr>
          <a:lstStyle/>
          <a:p>
            <a:pPr algn="ctr"/>
            <a:r>
              <a:rPr lang="en-GB" sz="3600" dirty="0"/>
              <a:t>=</a:t>
            </a:r>
          </a:p>
        </p:txBody>
      </p:sp>
      <p:sp>
        <p:nvSpPr>
          <p:cNvPr id="36" name="TextBox 35"/>
          <p:cNvSpPr txBox="1"/>
          <p:nvPr/>
        </p:nvSpPr>
        <p:spPr>
          <a:xfrm>
            <a:off x="2312383" y="5213600"/>
            <a:ext cx="1329370" cy="461665"/>
          </a:xfrm>
          <a:prstGeom prst="rect">
            <a:avLst/>
          </a:prstGeom>
          <a:noFill/>
        </p:spPr>
        <p:txBody>
          <a:bodyPr wrap="square" lIns="0" tIns="0" rIns="0" bIns="0" rtlCol="0">
            <a:spAutoFit/>
          </a:bodyPr>
          <a:lstStyle/>
          <a:p>
            <a:pPr algn="ctr"/>
            <a:r>
              <a:rPr lang="en-GB" sz="3000" dirty="0"/>
              <a:t>300</a:t>
            </a:r>
          </a:p>
        </p:txBody>
      </p:sp>
      <p:sp>
        <p:nvSpPr>
          <p:cNvPr id="37" name="TextBox 36"/>
          <p:cNvSpPr txBox="1"/>
          <p:nvPr/>
        </p:nvSpPr>
        <p:spPr>
          <a:xfrm>
            <a:off x="3960390" y="5213600"/>
            <a:ext cx="1329370" cy="461665"/>
          </a:xfrm>
          <a:prstGeom prst="rect">
            <a:avLst/>
          </a:prstGeom>
          <a:noFill/>
        </p:spPr>
        <p:txBody>
          <a:bodyPr wrap="square" lIns="0" tIns="0" rIns="0" bIns="0" rtlCol="0">
            <a:spAutoFit/>
          </a:bodyPr>
          <a:lstStyle/>
          <a:p>
            <a:pPr algn="ctr"/>
            <a:r>
              <a:rPr lang="en-GB" sz="3000" dirty="0"/>
              <a:t>60</a:t>
            </a:r>
          </a:p>
        </p:txBody>
      </p:sp>
      <p:sp>
        <p:nvSpPr>
          <p:cNvPr id="38" name="TextBox 37"/>
          <p:cNvSpPr txBox="1"/>
          <p:nvPr/>
        </p:nvSpPr>
        <p:spPr>
          <a:xfrm>
            <a:off x="5508772" y="5213600"/>
            <a:ext cx="1329370" cy="461665"/>
          </a:xfrm>
          <a:prstGeom prst="rect">
            <a:avLst/>
          </a:prstGeom>
          <a:noFill/>
        </p:spPr>
        <p:txBody>
          <a:bodyPr wrap="square" lIns="0" tIns="0" rIns="0" bIns="0" rtlCol="0">
            <a:spAutoFit/>
          </a:bodyPr>
          <a:lstStyle/>
          <a:p>
            <a:pPr algn="ctr"/>
            <a:r>
              <a:rPr lang="en-GB" sz="3000" dirty="0"/>
              <a:t>2</a:t>
            </a:r>
          </a:p>
        </p:txBody>
      </p:sp>
      <p:sp>
        <p:nvSpPr>
          <p:cNvPr id="39" name="TextBox 38"/>
          <p:cNvSpPr txBox="1"/>
          <p:nvPr/>
        </p:nvSpPr>
        <p:spPr>
          <a:xfrm>
            <a:off x="7093267" y="5213600"/>
            <a:ext cx="1329370" cy="461665"/>
          </a:xfrm>
          <a:prstGeom prst="rect">
            <a:avLst/>
          </a:prstGeom>
          <a:noFill/>
        </p:spPr>
        <p:txBody>
          <a:bodyPr wrap="square" lIns="0" tIns="0" rIns="0" bIns="0" rtlCol="0">
            <a:spAutoFit/>
          </a:bodyPr>
          <a:lstStyle/>
          <a:p>
            <a:pPr algn="ctr"/>
            <a:r>
              <a:rPr lang="en-GB" sz="3000" dirty="0"/>
              <a:t>5362</a:t>
            </a:r>
          </a:p>
        </p:txBody>
      </p:sp>
      <p:sp>
        <p:nvSpPr>
          <p:cNvPr id="40" name="TextBox 39"/>
          <p:cNvSpPr txBox="1"/>
          <p:nvPr/>
        </p:nvSpPr>
        <p:spPr>
          <a:xfrm>
            <a:off x="3520311" y="5143800"/>
            <a:ext cx="521690" cy="553998"/>
          </a:xfrm>
          <a:prstGeom prst="rect">
            <a:avLst/>
          </a:prstGeom>
          <a:noFill/>
        </p:spPr>
        <p:txBody>
          <a:bodyPr wrap="square" lIns="0" tIns="0" rIns="0" bIns="0" rtlCol="0">
            <a:spAutoFit/>
          </a:bodyPr>
          <a:lstStyle/>
          <a:p>
            <a:pPr algn="ctr"/>
            <a:r>
              <a:rPr lang="en-GB" sz="3600" dirty="0"/>
              <a:t>+</a:t>
            </a:r>
          </a:p>
        </p:txBody>
      </p:sp>
      <p:sp>
        <p:nvSpPr>
          <p:cNvPr id="47" name="Oval 46"/>
          <p:cNvSpPr/>
          <p:nvPr/>
        </p:nvSpPr>
        <p:spPr>
          <a:xfrm>
            <a:off x="755650" y="1889494"/>
            <a:ext cx="769086" cy="769086"/>
          </a:xfrm>
          <a:prstGeom prst="ellipse">
            <a:avLst/>
          </a:prstGeom>
          <a:solidFill>
            <a:srgbClr val="003F7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1000</a:t>
            </a:r>
          </a:p>
        </p:txBody>
      </p:sp>
      <p:sp>
        <p:nvSpPr>
          <p:cNvPr id="48" name="Oval 47"/>
          <p:cNvSpPr/>
          <p:nvPr/>
        </p:nvSpPr>
        <p:spPr>
          <a:xfrm>
            <a:off x="3660719" y="3850977"/>
            <a:ext cx="769086" cy="769086"/>
          </a:xfrm>
          <a:prstGeom prst="ellipse">
            <a:avLst/>
          </a:prstGeom>
          <a:solidFill>
            <a:srgbClr val="0096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a:t>
            </a:r>
          </a:p>
        </p:txBody>
      </p:sp>
      <p:sp>
        <p:nvSpPr>
          <p:cNvPr id="49" name="Oval 48"/>
          <p:cNvSpPr/>
          <p:nvPr/>
        </p:nvSpPr>
        <p:spPr>
          <a:xfrm>
            <a:off x="6173457" y="2942362"/>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50" name="Oval 49"/>
          <p:cNvSpPr/>
          <p:nvPr/>
        </p:nvSpPr>
        <p:spPr>
          <a:xfrm>
            <a:off x="7333667" y="3689366"/>
            <a:ext cx="769086" cy="769086"/>
          </a:xfrm>
          <a:prstGeom prst="ellipse">
            <a:avLst/>
          </a:prstGeom>
          <a:solidFill>
            <a:srgbClr val="D822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a:t>
            </a:r>
          </a:p>
        </p:txBody>
      </p:sp>
      <p:sp>
        <p:nvSpPr>
          <p:cNvPr id="51" name="Oval 50"/>
          <p:cNvSpPr/>
          <p:nvPr/>
        </p:nvSpPr>
        <p:spPr>
          <a:xfrm>
            <a:off x="2210752" y="3839508"/>
            <a:ext cx="769086" cy="769086"/>
          </a:xfrm>
          <a:prstGeom prst="ellipse">
            <a:avLst/>
          </a:prstGeom>
          <a:solidFill>
            <a:srgbClr val="003F7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1000</a:t>
            </a:r>
          </a:p>
        </p:txBody>
      </p:sp>
      <p:sp>
        <p:nvSpPr>
          <p:cNvPr id="52" name="Oval 51"/>
          <p:cNvSpPr/>
          <p:nvPr/>
        </p:nvSpPr>
        <p:spPr>
          <a:xfrm>
            <a:off x="2167860" y="2219317"/>
            <a:ext cx="769086" cy="769086"/>
          </a:xfrm>
          <a:prstGeom prst="ellipse">
            <a:avLst/>
          </a:prstGeom>
          <a:solidFill>
            <a:srgbClr val="003F7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1000</a:t>
            </a:r>
          </a:p>
        </p:txBody>
      </p:sp>
      <p:sp>
        <p:nvSpPr>
          <p:cNvPr id="53" name="Oval 52"/>
          <p:cNvSpPr/>
          <p:nvPr/>
        </p:nvSpPr>
        <p:spPr>
          <a:xfrm>
            <a:off x="1281599" y="2912473"/>
            <a:ext cx="769086" cy="769086"/>
          </a:xfrm>
          <a:prstGeom prst="ellipse">
            <a:avLst/>
          </a:prstGeom>
          <a:solidFill>
            <a:srgbClr val="003F7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1000</a:t>
            </a:r>
          </a:p>
        </p:txBody>
      </p:sp>
      <p:sp>
        <p:nvSpPr>
          <p:cNvPr id="54" name="Oval 53"/>
          <p:cNvSpPr/>
          <p:nvPr/>
        </p:nvSpPr>
        <p:spPr>
          <a:xfrm>
            <a:off x="771657" y="4021443"/>
            <a:ext cx="769086" cy="769086"/>
          </a:xfrm>
          <a:prstGeom prst="ellipse">
            <a:avLst/>
          </a:prstGeom>
          <a:solidFill>
            <a:srgbClr val="003F7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1000</a:t>
            </a:r>
          </a:p>
        </p:txBody>
      </p:sp>
      <p:sp>
        <p:nvSpPr>
          <p:cNvPr id="55" name="Oval 54"/>
          <p:cNvSpPr/>
          <p:nvPr/>
        </p:nvSpPr>
        <p:spPr>
          <a:xfrm>
            <a:off x="3059243" y="2977373"/>
            <a:ext cx="769086" cy="769086"/>
          </a:xfrm>
          <a:prstGeom prst="ellipse">
            <a:avLst/>
          </a:prstGeom>
          <a:solidFill>
            <a:srgbClr val="0096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a:t>
            </a:r>
          </a:p>
        </p:txBody>
      </p:sp>
      <p:sp>
        <p:nvSpPr>
          <p:cNvPr id="56" name="Oval 55"/>
          <p:cNvSpPr/>
          <p:nvPr/>
        </p:nvSpPr>
        <p:spPr>
          <a:xfrm>
            <a:off x="3568127" y="1909071"/>
            <a:ext cx="769086" cy="769086"/>
          </a:xfrm>
          <a:prstGeom prst="ellipse">
            <a:avLst/>
          </a:prstGeom>
          <a:solidFill>
            <a:srgbClr val="0096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a:t>
            </a:r>
          </a:p>
        </p:txBody>
      </p:sp>
      <p:sp>
        <p:nvSpPr>
          <p:cNvPr id="59" name="Oval 58"/>
          <p:cNvSpPr/>
          <p:nvPr/>
        </p:nvSpPr>
        <p:spPr>
          <a:xfrm>
            <a:off x="4691649" y="3906652"/>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60" name="Oval 59"/>
          <p:cNvSpPr/>
          <p:nvPr/>
        </p:nvSpPr>
        <p:spPr>
          <a:xfrm>
            <a:off x="5784627" y="4018704"/>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61" name="Oval 60"/>
          <p:cNvSpPr/>
          <p:nvPr/>
        </p:nvSpPr>
        <p:spPr>
          <a:xfrm>
            <a:off x="5196979" y="2760900"/>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62" name="Oval 61"/>
          <p:cNvSpPr/>
          <p:nvPr/>
        </p:nvSpPr>
        <p:spPr>
          <a:xfrm>
            <a:off x="4812436" y="1834774"/>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63" name="Oval 62"/>
          <p:cNvSpPr/>
          <p:nvPr/>
        </p:nvSpPr>
        <p:spPr>
          <a:xfrm>
            <a:off x="4229401" y="2793862"/>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66" name="Oval 65"/>
          <p:cNvSpPr/>
          <p:nvPr/>
        </p:nvSpPr>
        <p:spPr>
          <a:xfrm>
            <a:off x="6988866" y="1948895"/>
            <a:ext cx="769086" cy="769086"/>
          </a:xfrm>
          <a:prstGeom prst="ellipse">
            <a:avLst/>
          </a:prstGeom>
          <a:solidFill>
            <a:srgbClr val="D822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12"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2" name="TextBox 1"/>
          <p:cNvSpPr txBox="1"/>
          <p:nvPr/>
        </p:nvSpPr>
        <p:spPr>
          <a:xfrm>
            <a:off x="755650" y="1400735"/>
            <a:ext cx="7632700" cy="276999"/>
          </a:xfrm>
          <a:prstGeom prst="rect">
            <a:avLst/>
          </a:prstGeom>
          <a:noFill/>
        </p:spPr>
        <p:txBody>
          <a:bodyPr wrap="square" lIns="0" tIns="0" rIns="0" bIns="0" rtlCol="0">
            <a:spAutoFit/>
          </a:bodyPr>
          <a:lstStyle/>
          <a:p>
            <a:r>
              <a:rPr lang="en-GB" dirty="0"/>
              <a:t>Fill in the gaps to complete the calculations.</a:t>
            </a:r>
          </a:p>
        </p:txBody>
      </p:sp>
      <p:sp>
        <p:nvSpPr>
          <p:cNvPr id="3" name="Rectangle 2"/>
          <p:cNvSpPr/>
          <p:nvPr/>
        </p:nvSpPr>
        <p:spPr>
          <a:xfrm>
            <a:off x="797595" y="2735858"/>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417766" y="2735858"/>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930108" y="2785868"/>
            <a:ext cx="521690" cy="553998"/>
          </a:xfrm>
          <a:prstGeom prst="rect">
            <a:avLst/>
          </a:prstGeom>
          <a:noFill/>
        </p:spPr>
        <p:txBody>
          <a:bodyPr wrap="square" lIns="0" tIns="0" rIns="0" bIns="0" rtlCol="0">
            <a:spAutoFit/>
          </a:bodyPr>
          <a:lstStyle/>
          <a:p>
            <a:pPr algn="ctr"/>
            <a:r>
              <a:rPr lang="en-GB" sz="3600" dirty="0"/>
              <a:t>+</a:t>
            </a:r>
          </a:p>
        </p:txBody>
      </p:sp>
      <p:sp>
        <p:nvSpPr>
          <p:cNvPr id="13" name="TextBox 12"/>
          <p:cNvSpPr txBox="1"/>
          <p:nvPr/>
        </p:nvSpPr>
        <p:spPr>
          <a:xfrm>
            <a:off x="5122364" y="2785868"/>
            <a:ext cx="521690" cy="553998"/>
          </a:xfrm>
          <a:prstGeom prst="rect">
            <a:avLst/>
          </a:prstGeom>
          <a:noFill/>
        </p:spPr>
        <p:txBody>
          <a:bodyPr wrap="square" lIns="0" tIns="0" rIns="0" bIns="0" rtlCol="0">
            <a:spAutoFit/>
          </a:bodyPr>
          <a:lstStyle/>
          <a:p>
            <a:pPr algn="ctr"/>
            <a:r>
              <a:rPr lang="en-GB" sz="3600" dirty="0"/>
              <a:t>+</a:t>
            </a:r>
          </a:p>
        </p:txBody>
      </p:sp>
      <p:sp>
        <p:nvSpPr>
          <p:cNvPr id="14" name="Rectangle 13"/>
          <p:cNvSpPr/>
          <p:nvPr/>
        </p:nvSpPr>
        <p:spPr>
          <a:xfrm>
            <a:off x="4030910" y="2735858"/>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586136" y="2735858"/>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710260" y="2785868"/>
            <a:ext cx="521690" cy="553998"/>
          </a:xfrm>
          <a:prstGeom prst="rect">
            <a:avLst/>
          </a:prstGeom>
          <a:noFill/>
        </p:spPr>
        <p:txBody>
          <a:bodyPr wrap="square" lIns="0" tIns="0" rIns="0" bIns="0" rtlCol="0">
            <a:spAutoFit/>
          </a:bodyPr>
          <a:lstStyle/>
          <a:p>
            <a:pPr algn="ctr"/>
            <a:r>
              <a:rPr lang="en-GB" sz="3600" dirty="0"/>
              <a:t>=</a:t>
            </a:r>
          </a:p>
        </p:txBody>
      </p:sp>
      <p:sp>
        <p:nvSpPr>
          <p:cNvPr id="17" name="Rectangle 16"/>
          <p:cNvSpPr/>
          <p:nvPr/>
        </p:nvSpPr>
        <p:spPr>
          <a:xfrm>
            <a:off x="7174918" y="2735858"/>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520311" y="2785868"/>
            <a:ext cx="521690" cy="553998"/>
          </a:xfrm>
          <a:prstGeom prst="rect">
            <a:avLst/>
          </a:prstGeom>
          <a:noFill/>
        </p:spPr>
        <p:txBody>
          <a:bodyPr wrap="square" lIns="0" tIns="0" rIns="0" bIns="0" rtlCol="0">
            <a:spAutoFit/>
          </a:bodyPr>
          <a:lstStyle/>
          <a:p>
            <a:pPr algn="ctr"/>
            <a:r>
              <a:rPr lang="en-GB" sz="3600" dirty="0"/>
              <a:t>+</a:t>
            </a:r>
          </a:p>
        </p:txBody>
      </p:sp>
      <p:sp>
        <p:nvSpPr>
          <p:cNvPr id="42" name="Rectangle 41"/>
          <p:cNvSpPr/>
          <p:nvPr/>
        </p:nvSpPr>
        <p:spPr>
          <a:xfrm>
            <a:off x="797595" y="430969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417766" y="430969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1930108" y="4359700"/>
            <a:ext cx="521690" cy="553998"/>
          </a:xfrm>
          <a:prstGeom prst="rect">
            <a:avLst/>
          </a:prstGeom>
          <a:noFill/>
        </p:spPr>
        <p:txBody>
          <a:bodyPr wrap="square" lIns="0" tIns="0" rIns="0" bIns="0" rtlCol="0">
            <a:spAutoFit/>
          </a:bodyPr>
          <a:lstStyle/>
          <a:p>
            <a:pPr algn="ctr"/>
            <a:r>
              <a:rPr lang="en-GB" sz="3600" dirty="0"/>
              <a:t>+</a:t>
            </a:r>
          </a:p>
        </p:txBody>
      </p:sp>
      <p:sp>
        <p:nvSpPr>
          <p:cNvPr id="45" name="TextBox 44"/>
          <p:cNvSpPr txBox="1"/>
          <p:nvPr/>
        </p:nvSpPr>
        <p:spPr>
          <a:xfrm>
            <a:off x="5122364" y="4359700"/>
            <a:ext cx="521690" cy="553998"/>
          </a:xfrm>
          <a:prstGeom prst="rect">
            <a:avLst/>
          </a:prstGeom>
          <a:noFill/>
        </p:spPr>
        <p:txBody>
          <a:bodyPr wrap="square" lIns="0" tIns="0" rIns="0" bIns="0" rtlCol="0">
            <a:spAutoFit/>
          </a:bodyPr>
          <a:lstStyle/>
          <a:p>
            <a:pPr algn="ctr"/>
            <a:r>
              <a:rPr lang="en-GB" sz="3600" dirty="0"/>
              <a:t>+</a:t>
            </a:r>
          </a:p>
        </p:txBody>
      </p:sp>
      <p:sp>
        <p:nvSpPr>
          <p:cNvPr id="46" name="Rectangle 45"/>
          <p:cNvSpPr/>
          <p:nvPr/>
        </p:nvSpPr>
        <p:spPr>
          <a:xfrm>
            <a:off x="4030910" y="430969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586136" y="430969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6710260" y="4359700"/>
            <a:ext cx="521690" cy="553998"/>
          </a:xfrm>
          <a:prstGeom prst="rect">
            <a:avLst/>
          </a:prstGeom>
          <a:noFill/>
        </p:spPr>
        <p:txBody>
          <a:bodyPr wrap="square" lIns="0" tIns="0" rIns="0" bIns="0" rtlCol="0">
            <a:spAutoFit/>
          </a:bodyPr>
          <a:lstStyle/>
          <a:p>
            <a:pPr algn="ctr"/>
            <a:r>
              <a:rPr lang="en-GB" sz="3600" dirty="0"/>
              <a:t>=</a:t>
            </a:r>
          </a:p>
        </p:txBody>
      </p:sp>
      <p:sp>
        <p:nvSpPr>
          <p:cNvPr id="49" name="Rectangle 48"/>
          <p:cNvSpPr/>
          <p:nvPr/>
        </p:nvSpPr>
        <p:spPr>
          <a:xfrm>
            <a:off x="7174918" y="4309690"/>
            <a:ext cx="1166069" cy="604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3520311" y="4359700"/>
            <a:ext cx="521690" cy="553998"/>
          </a:xfrm>
          <a:prstGeom prst="rect">
            <a:avLst/>
          </a:prstGeom>
          <a:noFill/>
        </p:spPr>
        <p:txBody>
          <a:bodyPr wrap="square" lIns="0" tIns="0" rIns="0" bIns="0" rtlCol="0">
            <a:spAutoFit/>
          </a:bodyPr>
          <a:lstStyle/>
          <a:p>
            <a:pPr algn="ctr"/>
            <a:r>
              <a:rPr lang="en-GB" sz="3600" dirty="0"/>
              <a:t>+</a:t>
            </a:r>
          </a:p>
        </p:txBody>
      </p:sp>
      <p:sp>
        <p:nvSpPr>
          <p:cNvPr id="51" name="TextBox 50"/>
          <p:cNvSpPr txBox="1"/>
          <p:nvPr/>
        </p:nvSpPr>
        <p:spPr>
          <a:xfrm>
            <a:off x="2312383" y="2807029"/>
            <a:ext cx="1329370" cy="461665"/>
          </a:xfrm>
          <a:prstGeom prst="rect">
            <a:avLst/>
          </a:prstGeom>
          <a:noFill/>
        </p:spPr>
        <p:txBody>
          <a:bodyPr wrap="square" lIns="0" tIns="0" rIns="0" bIns="0" rtlCol="0">
            <a:spAutoFit/>
          </a:bodyPr>
          <a:lstStyle/>
          <a:p>
            <a:pPr algn="ctr"/>
            <a:r>
              <a:rPr lang="en-GB" sz="3000" dirty="0"/>
              <a:t>100</a:t>
            </a:r>
          </a:p>
        </p:txBody>
      </p:sp>
      <p:sp>
        <p:nvSpPr>
          <p:cNvPr id="52" name="TextBox 51"/>
          <p:cNvSpPr txBox="1"/>
          <p:nvPr/>
        </p:nvSpPr>
        <p:spPr>
          <a:xfrm>
            <a:off x="5508772" y="2807029"/>
            <a:ext cx="1329370" cy="461665"/>
          </a:xfrm>
          <a:prstGeom prst="rect">
            <a:avLst/>
          </a:prstGeom>
          <a:noFill/>
        </p:spPr>
        <p:txBody>
          <a:bodyPr wrap="square" lIns="0" tIns="0" rIns="0" bIns="0" rtlCol="0">
            <a:spAutoFit/>
          </a:bodyPr>
          <a:lstStyle/>
          <a:p>
            <a:pPr algn="ctr"/>
            <a:r>
              <a:rPr lang="en-GB" sz="3000" dirty="0"/>
              <a:t>3</a:t>
            </a:r>
          </a:p>
        </p:txBody>
      </p:sp>
      <p:sp>
        <p:nvSpPr>
          <p:cNvPr id="53" name="TextBox 52"/>
          <p:cNvSpPr txBox="1"/>
          <p:nvPr/>
        </p:nvSpPr>
        <p:spPr>
          <a:xfrm>
            <a:off x="7093267" y="2807029"/>
            <a:ext cx="1329370" cy="461665"/>
          </a:xfrm>
          <a:prstGeom prst="rect">
            <a:avLst/>
          </a:prstGeom>
          <a:noFill/>
        </p:spPr>
        <p:txBody>
          <a:bodyPr wrap="square" lIns="0" tIns="0" rIns="0" bIns="0" rtlCol="0">
            <a:spAutoFit/>
          </a:bodyPr>
          <a:lstStyle/>
          <a:p>
            <a:pPr algn="ctr"/>
            <a:r>
              <a:rPr lang="en-GB" sz="3000" dirty="0"/>
              <a:t>4193</a:t>
            </a:r>
          </a:p>
        </p:txBody>
      </p:sp>
      <p:sp>
        <p:nvSpPr>
          <p:cNvPr id="54" name="TextBox 53"/>
          <p:cNvSpPr txBox="1"/>
          <p:nvPr/>
        </p:nvSpPr>
        <p:spPr>
          <a:xfrm>
            <a:off x="712042" y="4384867"/>
            <a:ext cx="1329370" cy="461665"/>
          </a:xfrm>
          <a:prstGeom prst="rect">
            <a:avLst/>
          </a:prstGeom>
          <a:noFill/>
        </p:spPr>
        <p:txBody>
          <a:bodyPr wrap="square" lIns="0" tIns="0" rIns="0" bIns="0" rtlCol="0">
            <a:spAutoFit/>
          </a:bodyPr>
          <a:lstStyle/>
          <a:p>
            <a:pPr algn="ctr"/>
            <a:r>
              <a:rPr lang="en-GB" sz="3000" dirty="0"/>
              <a:t>1000</a:t>
            </a:r>
          </a:p>
        </p:txBody>
      </p:sp>
      <p:sp>
        <p:nvSpPr>
          <p:cNvPr id="55" name="TextBox 54"/>
          <p:cNvSpPr txBox="1"/>
          <p:nvPr/>
        </p:nvSpPr>
        <p:spPr>
          <a:xfrm>
            <a:off x="3956018" y="4384867"/>
            <a:ext cx="1329370" cy="461665"/>
          </a:xfrm>
          <a:prstGeom prst="rect">
            <a:avLst/>
          </a:prstGeom>
          <a:noFill/>
        </p:spPr>
        <p:txBody>
          <a:bodyPr wrap="square" lIns="0" tIns="0" rIns="0" bIns="0" rtlCol="0">
            <a:spAutoFit/>
          </a:bodyPr>
          <a:lstStyle/>
          <a:p>
            <a:pPr algn="ctr"/>
            <a:r>
              <a:rPr lang="en-GB" sz="3000" dirty="0"/>
              <a:t>50</a:t>
            </a:r>
          </a:p>
        </p:txBody>
      </p:sp>
      <p:sp>
        <p:nvSpPr>
          <p:cNvPr id="56" name="TextBox 55"/>
          <p:cNvSpPr txBox="1"/>
          <p:nvPr/>
        </p:nvSpPr>
        <p:spPr>
          <a:xfrm>
            <a:off x="7076489" y="4384867"/>
            <a:ext cx="1329370" cy="461665"/>
          </a:xfrm>
          <a:prstGeom prst="rect">
            <a:avLst/>
          </a:prstGeom>
          <a:noFill/>
        </p:spPr>
        <p:txBody>
          <a:bodyPr wrap="square" lIns="0" tIns="0" rIns="0" bIns="0" rtlCol="0">
            <a:spAutoFit/>
          </a:bodyPr>
          <a:lstStyle/>
          <a:p>
            <a:pPr algn="ctr"/>
            <a:r>
              <a:rPr lang="en-GB" sz="3000" dirty="0"/>
              <a:t>6992</a:t>
            </a:r>
          </a:p>
        </p:txBody>
      </p:sp>
      <p:sp>
        <p:nvSpPr>
          <p:cNvPr id="61" name="Rectangle 60"/>
          <p:cNvSpPr/>
          <p:nvPr/>
        </p:nvSpPr>
        <p:spPr>
          <a:xfrm>
            <a:off x="797595" y="2735616"/>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4030910" y="2737203"/>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2417766" y="4309448"/>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5586136" y="4309448"/>
            <a:ext cx="1166069" cy="6040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2303294" y="4393937"/>
            <a:ext cx="1329370" cy="461665"/>
          </a:xfrm>
          <a:prstGeom prst="rect">
            <a:avLst/>
          </a:prstGeom>
          <a:noFill/>
        </p:spPr>
        <p:txBody>
          <a:bodyPr wrap="square" lIns="0" tIns="0" rIns="0" bIns="0" rtlCol="0">
            <a:spAutoFit/>
          </a:bodyPr>
          <a:lstStyle/>
          <a:p>
            <a:pPr algn="ctr"/>
            <a:r>
              <a:rPr lang="en-GB" sz="3000" dirty="0"/>
              <a:t>5900</a:t>
            </a:r>
          </a:p>
        </p:txBody>
      </p:sp>
      <p:sp>
        <p:nvSpPr>
          <p:cNvPr id="58" name="TextBox 57"/>
          <p:cNvSpPr txBox="1"/>
          <p:nvPr/>
        </p:nvSpPr>
        <p:spPr>
          <a:xfrm>
            <a:off x="5480924" y="4393937"/>
            <a:ext cx="1329370" cy="461665"/>
          </a:xfrm>
          <a:prstGeom prst="rect">
            <a:avLst/>
          </a:prstGeom>
          <a:noFill/>
        </p:spPr>
        <p:txBody>
          <a:bodyPr wrap="square" lIns="0" tIns="0" rIns="0" bIns="0" rtlCol="0">
            <a:spAutoFit/>
          </a:bodyPr>
          <a:lstStyle/>
          <a:p>
            <a:pPr algn="ctr"/>
            <a:r>
              <a:rPr lang="en-GB" sz="3000" dirty="0"/>
              <a:t>42</a:t>
            </a:r>
          </a:p>
        </p:txBody>
      </p:sp>
      <p:sp>
        <p:nvSpPr>
          <p:cNvPr id="59" name="TextBox 58"/>
          <p:cNvSpPr txBox="1"/>
          <p:nvPr/>
        </p:nvSpPr>
        <p:spPr>
          <a:xfrm>
            <a:off x="712042" y="2816554"/>
            <a:ext cx="1329370" cy="461665"/>
          </a:xfrm>
          <a:prstGeom prst="rect">
            <a:avLst/>
          </a:prstGeom>
          <a:noFill/>
        </p:spPr>
        <p:txBody>
          <a:bodyPr wrap="square" lIns="0" tIns="0" rIns="0" bIns="0" rtlCol="0">
            <a:spAutoFit/>
          </a:bodyPr>
          <a:lstStyle/>
          <a:p>
            <a:pPr algn="ctr"/>
            <a:r>
              <a:rPr lang="en-GB" sz="3000" dirty="0"/>
              <a:t>4000</a:t>
            </a:r>
          </a:p>
        </p:txBody>
      </p:sp>
      <p:sp>
        <p:nvSpPr>
          <p:cNvPr id="60" name="TextBox 59"/>
          <p:cNvSpPr txBox="1"/>
          <p:nvPr/>
        </p:nvSpPr>
        <p:spPr>
          <a:xfrm>
            <a:off x="3934284" y="2816554"/>
            <a:ext cx="1329370" cy="461665"/>
          </a:xfrm>
          <a:prstGeom prst="rect">
            <a:avLst/>
          </a:prstGeom>
          <a:noFill/>
        </p:spPr>
        <p:txBody>
          <a:bodyPr wrap="square" lIns="0" tIns="0" rIns="0" bIns="0" rtlCol="0">
            <a:spAutoFit/>
          </a:bodyPr>
          <a:lstStyle/>
          <a:p>
            <a:pPr algn="ctr"/>
            <a:r>
              <a:rPr lang="en-GB" sz="3000" dirty="0"/>
              <a:t>90</a:t>
            </a:r>
          </a:p>
        </p:txBody>
      </p:sp>
      <p:sp>
        <p:nvSpPr>
          <p:cNvPr id="39" name="Rectangle 38"/>
          <p:cNvSpPr/>
          <p:nvPr/>
        </p:nvSpPr>
        <p:spPr>
          <a:xfrm>
            <a:off x="445574" y="702863"/>
            <a:ext cx="151809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Partitioning</a:t>
            </a:r>
          </a:p>
        </p:txBody>
      </p:sp>
      <p:sp>
        <p:nvSpPr>
          <p:cNvPr id="41" name="Rectangle 40"/>
          <p:cNvSpPr/>
          <p:nvPr/>
        </p:nvSpPr>
        <p:spPr>
          <a:xfrm>
            <a:off x="1930108"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65" name="Straight Connector 64"/>
          <p:cNvCxnSpPr/>
          <p:nvPr/>
        </p:nvCxnSpPr>
        <p:spPr>
          <a:xfrm>
            <a:off x="193010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157617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Partitioning</a:t>
            </a:r>
          </a:p>
        </p:txBody>
      </p:sp>
      <p:sp>
        <p:nvSpPr>
          <p:cNvPr id="30" name="Rectangle 29"/>
          <p:cNvSpPr/>
          <p:nvPr/>
        </p:nvSpPr>
        <p:spPr>
          <a:xfrm>
            <a:off x="200558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20055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11274" y="1234799"/>
            <a:ext cx="6940153" cy="369332"/>
          </a:xfrm>
          <a:prstGeom prst="rect">
            <a:avLst/>
          </a:prstGeom>
        </p:spPr>
        <p:txBody>
          <a:bodyPr wrap="square">
            <a:spAutoFit/>
          </a:bodyPr>
          <a:lstStyle/>
          <a:p>
            <a:r>
              <a:rPr lang="en-GB" dirty="0"/>
              <a:t>Whose ticket is whose? Use the clues to help you.</a:t>
            </a:r>
          </a:p>
        </p:txBody>
      </p:sp>
      <p:grpSp>
        <p:nvGrpSpPr>
          <p:cNvPr id="83" name="Group 82"/>
          <p:cNvGrpSpPr/>
          <p:nvPr/>
        </p:nvGrpSpPr>
        <p:grpSpPr>
          <a:xfrm>
            <a:off x="5488467" y="5154984"/>
            <a:ext cx="1267198" cy="853514"/>
            <a:chOff x="7029251" y="5154984"/>
            <a:chExt cx="1267198" cy="853514"/>
          </a:xfrm>
        </p:grpSpPr>
        <p:pic>
          <p:nvPicPr>
            <p:cNvPr id="9" name="Picture 8"/>
            <p:cNvPicPr>
              <a:picLocks noChangeAspect="1"/>
            </p:cNvPicPr>
            <p:nvPr/>
          </p:nvPicPr>
          <p:blipFill>
            <a:blip r:embed="rId3"/>
            <a:stretch>
              <a:fillRect/>
            </a:stretch>
          </p:blipFill>
          <p:spPr>
            <a:xfrm>
              <a:off x="7029251" y="5154984"/>
              <a:ext cx="1261981" cy="853514"/>
            </a:xfrm>
            <a:prstGeom prst="rect">
              <a:avLst/>
            </a:prstGeom>
          </p:spPr>
        </p:pic>
        <p:sp>
          <p:nvSpPr>
            <p:cNvPr id="5" name="Rectangle 4"/>
            <p:cNvSpPr/>
            <p:nvPr/>
          </p:nvSpPr>
          <p:spPr>
            <a:xfrm>
              <a:off x="7401652" y="5284224"/>
              <a:ext cx="894797" cy="523220"/>
            </a:xfrm>
            <a:prstGeom prst="rect">
              <a:avLst/>
            </a:prstGeom>
          </p:spPr>
          <p:txBody>
            <a:bodyPr wrap="none">
              <a:spAutoFit/>
            </a:bodyPr>
            <a:lstStyle/>
            <a:p>
              <a:r>
                <a:rPr lang="en-GB" sz="2800" dirty="0"/>
                <a:t>2192</a:t>
              </a:r>
            </a:p>
          </p:txBody>
        </p:sp>
      </p:grpSp>
      <p:grpSp>
        <p:nvGrpSpPr>
          <p:cNvPr id="80" name="Group 79"/>
          <p:cNvGrpSpPr/>
          <p:nvPr/>
        </p:nvGrpSpPr>
        <p:grpSpPr>
          <a:xfrm>
            <a:off x="2452703" y="5154984"/>
            <a:ext cx="1291883" cy="853514"/>
            <a:chOff x="2452703" y="5154984"/>
            <a:chExt cx="1291883" cy="853514"/>
          </a:xfrm>
        </p:grpSpPr>
        <p:pic>
          <p:nvPicPr>
            <p:cNvPr id="13" name="Picture 12"/>
            <p:cNvPicPr>
              <a:picLocks noChangeAspect="1"/>
            </p:cNvPicPr>
            <p:nvPr/>
          </p:nvPicPr>
          <p:blipFill>
            <a:blip r:embed="rId3"/>
            <a:stretch>
              <a:fillRect/>
            </a:stretch>
          </p:blipFill>
          <p:spPr>
            <a:xfrm>
              <a:off x="2452703" y="5154984"/>
              <a:ext cx="1261981" cy="853514"/>
            </a:xfrm>
            <a:prstGeom prst="rect">
              <a:avLst/>
            </a:prstGeom>
          </p:spPr>
        </p:pic>
        <p:sp>
          <p:nvSpPr>
            <p:cNvPr id="10" name="Rectangle 9"/>
            <p:cNvSpPr/>
            <p:nvPr/>
          </p:nvSpPr>
          <p:spPr>
            <a:xfrm>
              <a:off x="2788875" y="5284224"/>
              <a:ext cx="955711" cy="523220"/>
            </a:xfrm>
            <a:prstGeom prst="rect">
              <a:avLst/>
            </a:prstGeom>
          </p:spPr>
          <p:txBody>
            <a:bodyPr wrap="none">
              <a:spAutoFit/>
            </a:bodyPr>
            <a:lstStyle/>
            <a:p>
              <a:r>
                <a:rPr lang="en-GB" sz="2800" dirty="0"/>
                <a:t>3469</a:t>
              </a:r>
            </a:p>
          </p:txBody>
        </p:sp>
      </p:grpSp>
      <p:grpSp>
        <p:nvGrpSpPr>
          <p:cNvPr id="82" name="Group 81"/>
          <p:cNvGrpSpPr/>
          <p:nvPr/>
        </p:nvGrpSpPr>
        <p:grpSpPr>
          <a:xfrm>
            <a:off x="7001437" y="5154984"/>
            <a:ext cx="1261981" cy="853514"/>
            <a:chOff x="5500905" y="5154984"/>
            <a:chExt cx="1261981" cy="853514"/>
          </a:xfrm>
        </p:grpSpPr>
        <p:pic>
          <p:nvPicPr>
            <p:cNvPr id="14" name="Picture 13"/>
            <p:cNvPicPr>
              <a:picLocks noChangeAspect="1"/>
            </p:cNvPicPr>
            <p:nvPr/>
          </p:nvPicPr>
          <p:blipFill>
            <a:blip r:embed="rId3"/>
            <a:stretch>
              <a:fillRect/>
            </a:stretch>
          </p:blipFill>
          <p:spPr>
            <a:xfrm>
              <a:off x="5500905" y="5154984"/>
              <a:ext cx="1261981" cy="853514"/>
            </a:xfrm>
            <a:prstGeom prst="rect">
              <a:avLst/>
            </a:prstGeom>
          </p:spPr>
        </p:pic>
        <p:sp>
          <p:nvSpPr>
            <p:cNvPr id="11" name="Rectangle 10"/>
            <p:cNvSpPr/>
            <p:nvPr/>
          </p:nvSpPr>
          <p:spPr>
            <a:xfrm>
              <a:off x="5849648" y="5284224"/>
              <a:ext cx="906017" cy="523220"/>
            </a:xfrm>
            <a:prstGeom prst="rect">
              <a:avLst/>
            </a:prstGeom>
          </p:spPr>
          <p:txBody>
            <a:bodyPr wrap="none">
              <a:spAutoFit/>
            </a:bodyPr>
            <a:lstStyle/>
            <a:p>
              <a:r>
                <a:rPr lang="en-GB" sz="2800" dirty="0"/>
                <a:t>5821</a:t>
              </a:r>
            </a:p>
          </p:txBody>
        </p:sp>
      </p:grpSp>
      <p:grpSp>
        <p:nvGrpSpPr>
          <p:cNvPr id="81" name="Group 80"/>
          <p:cNvGrpSpPr/>
          <p:nvPr/>
        </p:nvGrpSpPr>
        <p:grpSpPr>
          <a:xfrm>
            <a:off x="3978219" y="5154984"/>
            <a:ext cx="1294713" cy="853514"/>
            <a:chOff x="3978219" y="5154984"/>
            <a:chExt cx="1294713" cy="853514"/>
          </a:xfrm>
        </p:grpSpPr>
        <p:pic>
          <p:nvPicPr>
            <p:cNvPr id="15" name="Picture 14"/>
            <p:cNvPicPr>
              <a:picLocks noChangeAspect="1"/>
            </p:cNvPicPr>
            <p:nvPr/>
          </p:nvPicPr>
          <p:blipFill>
            <a:blip r:embed="rId3"/>
            <a:stretch>
              <a:fillRect/>
            </a:stretch>
          </p:blipFill>
          <p:spPr>
            <a:xfrm>
              <a:off x="3978219" y="5154984"/>
              <a:ext cx="1261981" cy="853514"/>
            </a:xfrm>
            <a:prstGeom prst="rect">
              <a:avLst/>
            </a:prstGeom>
          </p:spPr>
        </p:pic>
        <p:sp>
          <p:nvSpPr>
            <p:cNvPr id="12" name="Rectangle 11"/>
            <p:cNvSpPr/>
            <p:nvPr/>
          </p:nvSpPr>
          <p:spPr>
            <a:xfrm>
              <a:off x="4280353" y="5284224"/>
              <a:ext cx="992579" cy="523220"/>
            </a:xfrm>
            <a:prstGeom prst="rect">
              <a:avLst/>
            </a:prstGeom>
          </p:spPr>
          <p:txBody>
            <a:bodyPr wrap="none">
              <a:spAutoFit/>
            </a:bodyPr>
            <a:lstStyle/>
            <a:p>
              <a:r>
                <a:rPr lang="en-GB" sz="2800" dirty="0"/>
                <a:t>4062</a:t>
              </a:r>
            </a:p>
          </p:txBody>
        </p:sp>
      </p:grpSp>
      <p:grpSp>
        <p:nvGrpSpPr>
          <p:cNvPr id="79" name="Group 78"/>
          <p:cNvGrpSpPr/>
          <p:nvPr/>
        </p:nvGrpSpPr>
        <p:grpSpPr>
          <a:xfrm>
            <a:off x="910008" y="5154984"/>
            <a:ext cx="1266782" cy="853514"/>
            <a:chOff x="910008" y="5154984"/>
            <a:chExt cx="1266782" cy="853514"/>
          </a:xfrm>
        </p:grpSpPr>
        <p:pic>
          <p:nvPicPr>
            <p:cNvPr id="16" name="Picture 15"/>
            <p:cNvPicPr>
              <a:picLocks noChangeAspect="1"/>
            </p:cNvPicPr>
            <p:nvPr/>
          </p:nvPicPr>
          <p:blipFill>
            <a:blip r:embed="rId3"/>
            <a:stretch>
              <a:fillRect/>
            </a:stretch>
          </p:blipFill>
          <p:spPr>
            <a:xfrm>
              <a:off x="910008" y="5154984"/>
              <a:ext cx="1261981" cy="853514"/>
            </a:xfrm>
            <a:prstGeom prst="rect">
              <a:avLst/>
            </a:prstGeom>
          </p:spPr>
        </p:pic>
        <p:sp>
          <p:nvSpPr>
            <p:cNvPr id="17" name="Rectangle 16"/>
            <p:cNvSpPr/>
            <p:nvPr/>
          </p:nvSpPr>
          <p:spPr>
            <a:xfrm>
              <a:off x="1235507" y="5284224"/>
              <a:ext cx="941283" cy="523220"/>
            </a:xfrm>
            <a:prstGeom prst="rect">
              <a:avLst/>
            </a:prstGeom>
          </p:spPr>
          <p:txBody>
            <a:bodyPr wrap="none">
              <a:spAutoFit/>
            </a:bodyPr>
            <a:lstStyle/>
            <a:p>
              <a:r>
                <a:rPr lang="en-GB" sz="2800" dirty="0"/>
                <a:t>7654</a:t>
              </a:r>
            </a:p>
          </p:txBody>
        </p:sp>
      </p:grpSp>
      <p:grpSp>
        <p:nvGrpSpPr>
          <p:cNvPr id="63" name="Group 62"/>
          <p:cNvGrpSpPr/>
          <p:nvPr/>
        </p:nvGrpSpPr>
        <p:grpSpPr>
          <a:xfrm>
            <a:off x="811274" y="1692235"/>
            <a:ext cx="7542151" cy="2944527"/>
            <a:chOff x="811274" y="-2003568"/>
            <a:chExt cx="7542151" cy="2944527"/>
          </a:xfrm>
        </p:grpSpPr>
        <p:sp>
          <p:nvSpPr>
            <p:cNvPr id="65" name="Freeform 5"/>
            <p:cNvSpPr>
              <a:spLocks/>
            </p:cNvSpPr>
            <p:nvPr/>
          </p:nvSpPr>
          <p:spPr bwMode="auto">
            <a:xfrm>
              <a:off x="7026275" y="-2003568"/>
              <a:ext cx="1327150" cy="1317625"/>
            </a:xfrm>
            <a:custGeom>
              <a:avLst/>
              <a:gdLst>
                <a:gd name="T0" fmla="*/ 608 w 727"/>
                <a:gd name="T1" fmla="*/ 0 h 721"/>
                <a:gd name="T2" fmla="*/ 119 w 727"/>
                <a:gd name="T3" fmla="*/ 0 h 721"/>
                <a:gd name="T4" fmla="*/ 0 w 727"/>
                <a:gd name="T5" fmla="*/ 119 h 721"/>
                <a:gd name="T6" fmla="*/ 0 w 727"/>
                <a:gd name="T7" fmla="*/ 480 h 721"/>
                <a:gd name="T8" fmla="*/ 119 w 727"/>
                <a:gd name="T9" fmla="*/ 600 h 721"/>
                <a:gd name="T10" fmla="*/ 503 w 727"/>
                <a:gd name="T11" fmla="*/ 600 h 721"/>
                <a:gd name="T12" fmla="*/ 586 w 727"/>
                <a:gd name="T13" fmla="*/ 721 h 721"/>
                <a:gd name="T14" fmla="*/ 568 w 727"/>
                <a:gd name="T15" fmla="*/ 600 h 721"/>
                <a:gd name="T16" fmla="*/ 608 w 727"/>
                <a:gd name="T17" fmla="*/ 600 h 721"/>
                <a:gd name="T18" fmla="*/ 727 w 727"/>
                <a:gd name="T19" fmla="*/ 480 h 721"/>
                <a:gd name="T20" fmla="*/ 727 w 727"/>
                <a:gd name="T21" fmla="*/ 119 h 721"/>
                <a:gd name="T22" fmla="*/ 608 w 727"/>
                <a:gd name="T23"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21">
                  <a:moveTo>
                    <a:pt x="608" y="0"/>
                  </a:moveTo>
                  <a:cubicBezTo>
                    <a:pt x="119" y="0"/>
                    <a:pt x="119" y="0"/>
                    <a:pt x="119" y="0"/>
                  </a:cubicBezTo>
                  <a:cubicBezTo>
                    <a:pt x="53" y="0"/>
                    <a:pt x="0" y="53"/>
                    <a:pt x="0" y="119"/>
                  </a:cubicBezTo>
                  <a:cubicBezTo>
                    <a:pt x="0" y="480"/>
                    <a:pt x="0" y="480"/>
                    <a:pt x="0" y="480"/>
                  </a:cubicBezTo>
                  <a:cubicBezTo>
                    <a:pt x="0" y="546"/>
                    <a:pt x="53" y="600"/>
                    <a:pt x="119" y="600"/>
                  </a:cubicBezTo>
                  <a:cubicBezTo>
                    <a:pt x="503" y="600"/>
                    <a:pt x="503" y="600"/>
                    <a:pt x="503" y="600"/>
                  </a:cubicBezTo>
                  <a:cubicBezTo>
                    <a:pt x="586" y="721"/>
                    <a:pt x="586" y="721"/>
                    <a:pt x="586" y="721"/>
                  </a:cubicBezTo>
                  <a:cubicBezTo>
                    <a:pt x="568" y="600"/>
                    <a:pt x="568" y="600"/>
                    <a:pt x="568" y="600"/>
                  </a:cubicBezTo>
                  <a:cubicBezTo>
                    <a:pt x="608" y="600"/>
                    <a:pt x="608" y="600"/>
                    <a:pt x="608" y="600"/>
                  </a:cubicBezTo>
                  <a:cubicBezTo>
                    <a:pt x="674" y="600"/>
                    <a:pt x="727" y="546"/>
                    <a:pt x="727" y="480"/>
                  </a:cubicBezTo>
                  <a:cubicBezTo>
                    <a:pt x="727" y="119"/>
                    <a:pt x="727" y="119"/>
                    <a:pt x="727" y="119"/>
                  </a:cubicBezTo>
                  <a:cubicBezTo>
                    <a:pt x="727" y="53"/>
                    <a:pt x="674" y="0"/>
                    <a:pt x="608" y="0"/>
                  </a:cubicBezTo>
                  <a:close/>
                </a:path>
              </a:pathLst>
            </a:custGeom>
            <a:solidFill>
              <a:srgbClr val="FFFFFF"/>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p:cNvSpPr>
              <a:spLocks/>
            </p:cNvSpPr>
            <p:nvPr/>
          </p:nvSpPr>
          <p:spPr bwMode="auto">
            <a:xfrm>
              <a:off x="5491163" y="-2003568"/>
              <a:ext cx="1328738" cy="1317625"/>
            </a:xfrm>
            <a:custGeom>
              <a:avLst/>
              <a:gdLst>
                <a:gd name="T0" fmla="*/ 608 w 727"/>
                <a:gd name="T1" fmla="*/ 0 h 721"/>
                <a:gd name="T2" fmla="*/ 119 w 727"/>
                <a:gd name="T3" fmla="*/ 0 h 721"/>
                <a:gd name="T4" fmla="*/ 0 w 727"/>
                <a:gd name="T5" fmla="*/ 119 h 721"/>
                <a:gd name="T6" fmla="*/ 0 w 727"/>
                <a:gd name="T7" fmla="*/ 480 h 721"/>
                <a:gd name="T8" fmla="*/ 119 w 727"/>
                <a:gd name="T9" fmla="*/ 600 h 721"/>
                <a:gd name="T10" fmla="*/ 503 w 727"/>
                <a:gd name="T11" fmla="*/ 600 h 721"/>
                <a:gd name="T12" fmla="*/ 586 w 727"/>
                <a:gd name="T13" fmla="*/ 721 h 721"/>
                <a:gd name="T14" fmla="*/ 568 w 727"/>
                <a:gd name="T15" fmla="*/ 600 h 721"/>
                <a:gd name="T16" fmla="*/ 608 w 727"/>
                <a:gd name="T17" fmla="*/ 600 h 721"/>
                <a:gd name="T18" fmla="*/ 727 w 727"/>
                <a:gd name="T19" fmla="*/ 480 h 721"/>
                <a:gd name="T20" fmla="*/ 727 w 727"/>
                <a:gd name="T21" fmla="*/ 119 h 721"/>
                <a:gd name="T22" fmla="*/ 608 w 727"/>
                <a:gd name="T23"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21">
                  <a:moveTo>
                    <a:pt x="608" y="0"/>
                  </a:moveTo>
                  <a:cubicBezTo>
                    <a:pt x="119" y="0"/>
                    <a:pt x="119" y="0"/>
                    <a:pt x="119" y="0"/>
                  </a:cubicBezTo>
                  <a:cubicBezTo>
                    <a:pt x="53" y="0"/>
                    <a:pt x="0" y="53"/>
                    <a:pt x="0" y="119"/>
                  </a:cubicBezTo>
                  <a:cubicBezTo>
                    <a:pt x="0" y="480"/>
                    <a:pt x="0" y="480"/>
                    <a:pt x="0" y="480"/>
                  </a:cubicBezTo>
                  <a:cubicBezTo>
                    <a:pt x="0" y="546"/>
                    <a:pt x="53" y="600"/>
                    <a:pt x="119" y="600"/>
                  </a:cubicBezTo>
                  <a:cubicBezTo>
                    <a:pt x="503" y="600"/>
                    <a:pt x="503" y="600"/>
                    <a:pt x="503" y="600"/>
                  </a:cubicBezTo>
                  <a:cubicBezTo>
                    <a:pt x="586" y="721"/>
                    <a:pt x="586" y="721"/>
                    <a:pt x="586" y="721"/>
                  </a:cubicBezTo>
                  <a:cubicBezTo>
                    <a:pt x="568" y="600"/>
                    <a:pt x="568" y="600"/>
                    <a:pt x="568" y="600"/>
                  </a:cubicBezTo>
                  <a:cubicBezTo>
                    <a:pt x="608" y="600"/>
                    <a:pt x="608" y="600"/>
                    <a:pt x="608" y="600"/>
                  </a:cubicBezTo>
                  <a:cubicBezTo>
                    <a:pt x="674" y="600"/>
                    <a:pt x="727" y="546"/>
                    <a:pt x="727" y="480"/>
                  </a:cubicBezTo>
                  <a:cubicBezTo>
                    <a:pt x="727" y="119"/>
                    <a:pt x="727" y="119"/>
                    <a:pt x="727" y="119"/>
                  </a:cubicBezTo>
                  <a:cubicBezTo>
                    <a:pt x="727" y="53"/>
                    <a:pt x="674" y="0"/>
                    <a:pt x="608" y="0"/>
                  </a:cubicBezTo>
                  <a:close/>
                </a:path>
              </a:pathLst>
            </a:custGeom>
            <a:solidFill>
              <a:srgbClr val="FFFFFF"/>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3"/>
            <p:cNvSpPr>
              <a:spLocks/>
            </p:cNvSpPr>
            <p:nvPr/>
          </p:nvSpPr>
          <p:spPr bwMode="auto">
            <a:xfrm>
              <a:off x="3956051" y="-2003568"/>
              <a:ext cx="1328738" cy="1317625"/>
            </a:xfrm>
            <a:custGeom>
              <a:avLst/>
              <a:gdLst>
                <a:gd name="T0" fmla="*/ 608 w 727"/>
                <a:gd name="T1" fmla="*/ 0 h 721"/>
                <a:gd name="T2" fmla="*/ 119 w 727"/>
                <a:gd name="T3" fmla="*/ 0 h 721"/>
                <a:gd name="T4" fmla="*/ 0 w 727"/>
                <a:gd name="T5" fmla="*/ 119 h 721"/>
                <a:gd name="T6" fmla="*/ 0 w 727"/>
                <a:gd name="T7" fmla="*/ 480 h 721"/>
                <a:gd name="T8" fmla="*/ 119 w 727"/>
                <a:gd name="T9" fmla="*/ 600 h 721"/>
                <a:gd name="T10" fmla="*/ 503 w 727"/>
                <a:gd name="T11" fmla="*/ 600 h 721"/>
                <a:gd name="T12" fmla="*/ 586 w 727"/>
                <a:gd name="T13" fmla="*/ 721 h 721"/>
                <a:gd name="T14" fmla="*/ 568 w 727"/>
                <a:gd name="T15" fmla="*/ 600 h 721"/>
                <a:gd name="T16" fmla="*/ 608 w 727"/>
                <a:gd name="T17" fmla="*/ 600 h 721"/>
                <a:gd name="T18" fmla="*/ 727 w 727"/>
                <a:gd name="T19" fmla="*/ 480 h 721"/>
                <a:gd name="T20" fmla="*/ 727 w 727"/>
                <a:gd name="T21" fmla="*/ 119 h 721"/>
                <a:gd name="T22" fmla="*/ 608 w 727"/>
                <a:gd name="T23"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21">
                  <a:moveTo>
                    <a:pt x="608" y="0"/>
                  </a:moveTo>
                  <a:cubicBezTo>
                    <a:pt x="119" y="0"/>
                    <a:pt x="119" y="0"/>
                    <a:pt x="119" y="0"/>
                  </a:cubicBezTo>
                  <a:cubicBezTo>
                    <a:pt x="53" y="0"/>
                    <a:pt x="0" y="53"/>
                    <a:pt x="0" y="119"/>
                  </a:cubicBezTo>
                  <a:cubicBezTo>
                    <a:pt x="0" y="480"/>
                    <a:pt x="0" y="480"/>
                    <a:pt x="0" y="480"/>
                  </a:cubicBezTo>
                  <a:cubicBezTo>
                    <a:pt x="0" y="546"/>
                    <a:pt x="53" y="600"/>
                    <a:pt x="119" y="600"/>
                  </a:cubicBezTo>
                  <a:cubicBezTo>
                    <a:pt x="503" y="600"/>
                    <a:pt x="503" y="600"/>
                    <a:pt x="503" y="600"/>
                  </a:cubicBezTo>
                  <a:cubicBezTo>
                    <a:pt x="586" y="721"/>
                    <a:pt x="586" y="721"/>
                    <a:pt x="586" y="721"/>
                  </a:cubicBezTo>
                  <a:cubicBezTo>
                    <a:pt x="568" y="600"/>
                    <a:pt x="568" y="600"/>
                    <a:pt x="568" y="600"/>
                  </a:cubicBezTo>
                  <a:cubicBezTo>
                    <a:pt x="608" y="600"/>
                    <a:pt x="608" y="600"/>
                    <a:pt x="608" y="600"/>
                  </a:cubicBezTo>
                  <a:cubicBezTo>
                    <a:pt x="674" y="600"/>
                    <a:pt x="727" y="546"/>
                    <a:pt x="727" y="480"/>
                  </a:cubicBezTo>
                  <a:cubicBezTo>
                    <a:pt x="727" y="119"/>
                    <a:pt x="727" y="119"/>
                    <a:pt x="727" y="119"/>
                  </a:cubicBezTo>
                  <a:cubicBezTo>
                    <a:pt x="727" y="53"/>
                    <a:pt x="674" y="0"/>
                    <a:pt x="608" y="0"/>
                  </a:cubicBezTo>
                  <a:close/>
                </a:path>
              </a:pathLst>
            </a:custGeom>
            <a:solidFill>
              <a:srgbClr val="FFFFFF"/>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7"/>
            <p:cNvSpPr>
              <a:spLocks/>
            </p:cNvSpPr>
            <p:nvPr/>
          </p:nvSpPr>
          <p:spPr bwMode="auto">
            <a:xfrm>
              <a:off x="2422525" y="-2003568"/>
              <a:ext cx="1327150" cy="1317625"/>
            </a:xfrm>
            <a:custGeom>
              <a:avLst/>
              <a:gdLst>
                <a:gd name="T0" fmla="*/ 608 w 727"/>
                <a:gd name="T1" fmla="*/ 0 h 721"/>
                <a:gd name="T2" fmla="*/ 119 w 727"/>
                <a:gd name="T3" fmla="*/ 0 h 721"/>
                <a:gd name="T4" fmla="*/ 0 w 727"/>
                <a:gd name="T5" fmla="*/ 119 h 721"/>
                <a:gd name="T6" fmla="*/ 0 w 727"/>
                <a:gd name="T7" fmla="*/ 480 h 721"/>
                <a:gd name="T8" fmla="*/ 119 w 727"/>
                <a:gd name="T9" fmla="*/ 600 h 721"/>
                <a:gd name="T10" fmla="*/ 503 w 727"/>
                <a:gd name="T11" fmla="*/ 600 h 721"/>
                <a:gd name="T12" fmla="*/ 586 w 727"/>
                <a:gd name="T13" fmla="*/ 721 h 721"/>
                <a:gd name="T14" fmla="*/ 568 w 727"/>
                <a:gd name="T15" fmla="*/ 600 h 721"/>
                <a:gd name="T16" fmla="*/ 608 w 727"/>
                <a:gd name="T17" fmla="*/ 600 h 721"/>
                <a:gd name="T18" fmla="*/ 727 w 727"/>
                <a:gd name="T19" fmla="*/ 480 h 721"/>
                <a:gd name="T20" fmla="*/ 727 w 727"/>
                <a:gd name="T21" fmla="*/ 119 h 721"/>
                <a:gd name="T22" fmla="*/ 608 w 727"/>
                <a:gd name="T23"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21">
                  <a:moveTo>
                    <a:pt x="608" y="0"/>
                  </a:moveTo>
                  <a:cubicBezTo>
                    <a:pt x="119" y="0"/>
                    <a:pt x="119" y="0"/>
                    <a:pt x="119" y="0"/>
                  </a:cubicBezTo>
                  <a:cubicBezTo>
                    <a:pt x="53" y="0"/>
                    <a:pt x="0" y="53"/>
                    <a:pt x="0" y="119"/>
                  </a:cubicBezTo>
                  <a:cubicBezTo>
                    <a:pt x="0" y="480"/>
                    <a:pt x="0" y="480"/>
                    <a:pt x="0" y="480"/>
                  </a:cubicBezTo>
                  <a:cubicBezTo>
                    <a:pt x="0" y="546"/>
                    <a:pt x="53" y="600"/>
                    <a:pt x="119" y="600"/>
                  </a:cubicBezTo>
                  <a:cubicBezTo>
                    <a:pt x="503" y="600"/>
                    <a:pt x="503" y="600"/>
                    <a:pt x="503" y="600"/>
                  </a:cubicBezTo>
                  <a:cubicBezTo>
                    <a:pt x="586" y="721"/>
                    <a:pt x="586" y="721"/>
                    <a:pt x="586" y="721"/>
                  </a:cubicBezTo>
                  <a:cubicBezTo>
                    <a:pt x="568" y="600"/>
                    <a:pt x="568" y="600"/>
                    <a:pt x="568" y="600"/>
                  </a:cubicBezTo>
                  <a:cubicBezTo>
                    <a:pt x="608" y="600"/>
                    <a:pt x="608" y="600"/>
                    <a:pt x="608" y="600"/>
                  </a:cubicBezTo>
                  <a:cubicBezTo>
                    <a:pt x="674" y="600"/>
                    <a:pt x="727" y="546"/>
                    <a:pt x="727" y="480"/>
                  </a:cubicBezTo>
                  <a:cubicBezTo>
                    <a:pt x="727" y="119"/>
                    <a:pt x="727" y="119"/>
                    <a:pt x="727" y="119"/>
                  </a:cubicBezTo>
                  <a:cubicBezTo>
                    <a:pt x="727" y="53"/>
                    <a:pt x="674" y="0"/>
                    <a:pt x="608" y="0"/>
                  </a:cubicBezTo>
                  <a:close/>
                </a:path>
              </a:pathLst>
            </a:custGeom>
            <a:solidFill>
              <a:srgbClr val="FFFFFF"/>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1"/>
            <p:cNvSpPr>
              <a:spLocks/>
            </p:cNvSpPr>
            <p:nvPr/>
          </p:nvSpPr>
          <p:spPr bwMode="auto">
            <a:xfrm>
              <a:off x="887413" y="-2003568"/>
              <a:ext cx="1328738" cy="1317625"/>
            </a:xfrm>
            <a:custGeom>
              <a:avLst/>
              <a:gdLst>
                <a:gd name="T0" fmla="*/ 608 w 727"/>
                <a:gd name="T1" fmla="*/ 0 h 721"/>
                <a:gd name="T2" fmla="*/ 119 w 727"/>
                <a:gd name="T3" fmla="*/ 0 h 721"/>
                <a:gd name="T4" fmla="*/ 0 w 727"/>
                <a:gd name="T5" fmla="*/ 119 h 721"/>
                <a:gd name="T6" fmla="*/ 0 w 727"/>
                <a:gd name="T7" fmla="*/ 480 h 721"/>
                <a:gd name="T8" fmla="*/ 119 w 727"/>
                <a:gd name="T9" fmla="*/ 600 h 721"/>
                <a:gd name="T10" fmla="*/ 503 w 727"/>
                <a:gd name="T11" fmla="*/ 600 h 721"/>
                <a:gd name="T12" fmla="*/ 586 w 727"/>
                <a:gd name="T13" fmla="*/ 721 h 721"/>
                <a:gd name="T14" fmla="*/ 568 w 727"/>
                <a:gd name="T15" fmla="*/ 600 h 721"/>
                <a:gd name="T16" fmla="*/ 608 w 727"/>
                <a:gd name="T17" fmla="*/ 600 h 721"/>
                <a:gd name="T18" fmla="*/ 727 w 727"/>
                <a:gd name="T19" fmla="*/ 480 h 721"/>
                <a:gd name="T20" fmla="*/ 727 w 727"/>
                <a:gd name="T21" fmla="*/ 119 h 721"/>
                <a:gd name="T22" fmla="*/ 608 w 727"/>
                <a:gd name="T23"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21">
                  <a:moveTo>
                    <a:pt x="608" y="0"/>
                  </a:moveTo>
                  <a:cubicBezTo>
                    <a:pt x="119" y="0"/>
                    <a:pt x="119" y="0"/>
                    <a:pt x="119" y="0"/>
                  </a:cubicBezTo>
                  <a:cubicBezTo>
                    <a:pt x="53" y="0"/>
                    <a:pt x="0" y="53"/>
                    <a:pt x="0" y="119"/>
                  </a:cubicBezTo>
                  <a:cubicBezTo>
                    <a:pt x="0" y="480"/>
                    <a:pt x="0" y="480"/>
                    <a:pt x="0" y="480"/>
                  </a:cubicBezTo>
                  <a:cubicBezTo>
                    <a:pt x="0" y="546"/>
                    <a:pt x="53" y="600"/>
                    <a:pt x="119" y="600"/>
                  </a:cubicBezTo>
                  <a:cubicBezTo>
                    <a:pt x="503" y="600"/>
                    <a:pt x="503" y="600"/>
                    <a:pt x="503" y="600"/>
                  </a:cubicBezTo>
                  <a:cubicBezTo>
                    <a:pt x="586" y="721"/>
                    <a:pt x="586" y="721"/>
                    <a:pt x="586" y="721"/>
                  </a:cubicBezTo>
                  <a:cubicBezTo>
                    <a:pt x="568" y="600"/>
                    <a:pt x="568" y="600"/>
                    <a:pt x="568" y="600"/>
                  </a:cubicBezTo>
                  <a:cubicBezTo>
                    <a:pt x="608" y="600"/>
                    <a:pt x="608" y="600"/>
                    <a:pt x="608" y="600"/>
                  </a:cubicBezTo>
                  <a:cubicBezTo>
                    <a:pt x="674" y="600"/>
                    <a:pt x="727" y="546"/>
                    <a:pt x="727" y="480"/>
                  </a:cubicBezTo>
                  <a:cubicBezTo>
                    <a:pt x="727" y="119"/>
                    <a:pt x="727" y="119"/>
                    <a:pt x="727" y="119"/>
                  </a:cubicBezTo>
                  <a:cubicBezTo>
                    <a:pt x="727" y="53"/>
                    <a:pt x="674" y="0"/>
                    <a:pt x="608" y="0"/>
                  </a:cubicBezTo>
                  <a:close/>
                </a:path>
              </a:pathLst>
            </a:custGeom>
            <a:solidFill>
              <a:srgbClr val="FFFFFF"/>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811274" y="-1942921"/>
              <a:ext cx="1453754" cy="954107"/>
            </a:xfrm>
            <a:prstGeom prst="rect">
              <a:avLst/>
            </a:prstGeom>
          </p:spPr>
          <p:txBody>
            <a:bodyPr wrap="square">
              <a:spAutoFit/>
            </a:bodyPr>
            <a:lstStyle/>
            <a:p>
              <a:pPr algn="ctr"/>
              <a:r>
                <a:rPr lang="en-GB" sz="1400" dirty="0"/>
                <a:t>My ticket has one more hundred than it has thousands.</a:t>
              </a:r>
            </a:p>
          </p:txBody>
        </p:sp>
        <p:sp>
          <p:nvSpPr>
            <p:cNvPr id="22" name="Rectangle 21"/>
            <p:cNvSpPr/>
            <p:nvPr/>
          </p:nvSpPr>
          <p:spPr>
            <a:xfrm>
              <a:off x="2432628" y="-1942921"/>
              <a:ext cx="1292985" cy="954107"/>
            </a:xfrm>
            <a:prstGeom prst="rect">
              <a:avLst/>
            </a:prstGeom>
          </p:spPr>
          <p:txBody>
            <a:bodyPr wrap="square">
              <a:spAutoFit/>
            </a:bodyPr>
            <a:lstStyle/>
            <a:p>
              <a:pPr algn="ctr"/>
              <a:r>
                <a:rPr lang="en-GB" sz="1400" dirty="0"/>
                <a:t>The tens digit of my ticket is three times the ones digit.</a:t>
              </a:r>
            </a:p>
          </p:txBody>
        </p:sp>
        <p:sp>
          <p:nvSpPr>
            <p:cNvPr id="23" name="Rectangle 22"/>
            <p:cNvSpPr/>
            <p:nvPr/>
          </p:nvSpPr>
          <p:spPr>
            <a:xfrm>
              <a:off x="3985491" y="-1808697"/>
              <a:ext cx="1286697" cy="738664"/>
            </a:xfrm>
            <a:prstGeom prst="rect">
              <a:avLst/>
            </a:prstGeom>
          </p:spPr>
          <p:txBody>
            <a:bodyPr wrap="square">
              <a:spAutoFit/>
            </a:bodyPr>
            <a:lstStyle/>
            <a:p>
              <a:pPr algn="ctr"/>
              <a:r>
                <a:rPr lang="en-GB" sz="1400" dirty="0"/>
                <a:t>My ticket has </a:t>
              </a:r>
              <a:br>
                <a:rPr lang="en-GB" sz="1400" dirty="0"/>
              </a:br>
              <a:r>
                <a:rPr lang="en-GB" sz="1400" dirty="0"/>
                <a:t>fifty-four ones. </a:t>
              </a:r>
            </a:p>
          </p:txBody>
        </p:sp>
        <p:sp>
          <p:nvSpPr>
            <p:cNvPr id="24" name="Rectangle 23"/>
            <p:cNvSpPr/>
            <p:nvPr/>
          </p:nvSpPr>
          <p:spPr>
            <a:xfrm>
              <a:off x="5527233" y="-1808697"/>
              <a:ext cx="1251072" cy="738664"/>
            </a:xfrm>
            <a:prstGeom prst="rect">
              <a:avLst/>
            </a:prstGeom>
          </p:spPr>
          <p:txBody>
            <a:bodyPr wrap="square">
              <a:spAutoFit/>
            </a:bodyPr>
            <a:lstStyle/>
            <a:p>
              <a:pPr algn="ctr"/>
              <a:r>
                <a:rPr lang="en-GB" sz="1400" dirty="0"/>
                <a:t>My ticket has eighty-two tens. </a:t>
              </a:r>
            </a:p>
          </p:txBody>
        </p:sp>
        <p:sp>
          <p:nvSpPr>
            <p:cNvPr id="25" name="Rectangle 24"/>
            <p:cNvSpPr/>
            <p:nvPr/>
          </p:nvSpPr>
          <p:spPr>
            <a:xfrm>
              <a:off x="7032168" y="-1808697"/>
              <a:ext cx="1254760" cy="738664"/>
            </a:xfrm>
            <a:prstGeom prst="rect">
              <a:avLst/>
            </a:prstGeom>
          </p:spPr>
          <p:txBody>
            <a:bodyPr wrap="square">
              <a:spAutoFit/>
            </a:bodyPr>
            <a:lstStyle/>
            <a:p>
              <a:pPr algn="ctr"/>
              <a:r>
                <a:rPr lang="en-GB" sz="1400" dirty="0">
                  <a:latin typeface="Twinkl" pitchFamily="50" charset="0"/>
                </a:rPr>
                <a:t>My number has one hundred.</a:t>
              </a:r>
              <a:endParaRPr lang="en-GB" sz="1400" dirty="0"/>
            </a:p>
          </p:txBody>
        </p:sp>
        <p:sp>
          <p:nvSpPr>
            <p:cNvPr id="21" name="Rectangle 20"/>
            <p:cNvSpPr/>
            <p:nvPr/>
          </p:nvSpPr>
          <p:spPr>
            <a:xfrm>
              <a:off x="1274590" y="571627"/>
              <a:ext cx="654346" cy="369332"/>
            </a:xfrm>
            <a:prstGeom prst="rect">
              <a:avLst/>
            </a:prstGeom>
          </p:spPr>
          <p:txBody>
            <a:bodyPr wrap="none">
              <a:spAutoFit/>
            </a:bodyPr>
            <a:lstStyle/>
            <a:p>
              <a:r>
                <a:rPr lang="en-GB" dirty="0"/>
                <a:t>Alan</a:t>
              </a:r>
            </a:p>
          </p:txBody>
        </p:sp>
        <p:sp>
          <p:nvSpPr>
            <p:cNvPr id="27" name="Rectangle 26"/>
            <p:cNvSpPr/>
            <p:nvPr/>
          </p:nvSpPr>
          <p:spPr>
            <a:xfrm>
              <a:off x="2669605" y="571627"/>
              <a:ext cx="918841" cy="369332"/>
            </a:xfrm>
            <a:prstGeom prst="rect">
              <a:avLst/>
            </a:prstGeom>
          </p:spPr>
          <p:txBody>
            <a:bodyPr wrap="none">
              <a:spAutoFit/>
            </a:bodyPr>
            <a:lstStyle/>
            <a:p>
              <a:r>
                <a:rPr lang="en-GB" dirty="0"/>
                <a:t>Steven </a:t>
              </a:r>
            </a:p>
          </p:txBody>
        </p:sp>
        <p:sp>
          <p:nvSpPr>
            <p:cNvPr id="34" name="Rectangle 33"/>
            <p:cNvSpPr/>
            <p:nvPr/>
          </p:nvSpPr>
          <p:spPr>
            <a:xfrm>
              <a:off x="4079585" y="571627"/>
              <a:ext cx="962123" cy="369332"/>
            </a:xfrm>
            <a:prstGeom prst="rect">
              <a:avLst/>
            </a:prstGeom>
          </p:spPr>
          <p:txBody>
            <a:bodyPr wrap="none">
              <a:spAutoFit/>
            </a:bodyPr>
            <a:lstStyle/>
            <a:p>
              <a:r>
                <a:rPr lang="en-GB" dirty="0"/>
                <a:t>Daphne</a:t>
              </a:r>
            </a:p>
          </p:txBody>
        </p:sp>
        <p:sp>
          <p:nvSpPr>
            <p:cNvPr id="37" name="Rectangle 36"/>
            <p:cNvSpPr/>
            <p:nvPr/>
          </p:nvSpPr>
          <p:spPr>
            <a:xfrm>
              <a:off x="5829234" y="571627"/>
              <a:ext cx="548548" cy="369332"/>
            </a:xfrm>
            <a:prstGeom prst="rect">
              <a:avLst/>
            </a:prstGeom>
          </p:spPr>
          <p:txBody>
            <a:bodyPr wrap="none">
              <a:spAutoFit/>
            </a:bodyPr>
            <a:lstStyle/>
            <a:p>
              <a:r>
                <a:rPr lang="en-GB" dirty="0"/>
                <a:t>Eva</a:t>
              </a:r>
            </a:p>
          </p:txBody>
        </p:sp>
        <p:sp>
          <p:nvSpPr>
            <p:cNvPr id="38" name="Rectangle 37"/>
            <p:cNvSpPr/>
            <p:nvPr/>
          </p:nvSpPr>
          <p:spPr>
            <a:xfrm>
              <a:off x="7321123" y="571627"/>
              <a:ext cx="816249" cy="369332"/>
            </a:xfrm>
            <a:prstGeom prst="rect">
              <a:avLst/>
            </a:prstGeom>
          </p:spPr>
          <p:txBody>
            <a:bodyPr wrap="none">
              <a:spAutoFit/>
            </a:bodyPr>
            <a:lstStyle/>
            <a:p>
              <a:r>
                <a:rPr lang="en-GB" dirty="0"/>
                <a:t>Gloria</a:t>
              </a:r>
            </a:p>
          </p:txBody>
        </p:sp>
        <p:pic>
          <p:nvPicPr>
            <p:cNvPr id="39" name="Picture 38"/>
            <p:cNvPicPr>
              <a:picLocks noChangeAspect="1"/>
            </p:cNvPicPr>
            <p:nvPr/>
          </p:nvPicPr>
          <p:blipFill>
            <a:blip r:embed="rId4"/>
            <a:stretch>
              <a:fillRect/>
            </a:stretch>
          </p:blipFill>
          <p:spPr>
            <a:xfrm>
              <a:off x="862643" y="-577692"/>
              <a:ext cx="1554615" cy="1188823"/>
            </a:xfrm>
            <a:prstGeom prst="rect">
              <a:avLst/>
            </a:prstGeom>
          </p:spPr>
        </p:pic>
        <p:pic>
          <p:nvPicPr>
            <p:cNvPr id="44" name="Picture 43"/>
            <p:cNvPicPr>
              <a:picLocks noChangeAspect="1"/>
            </p:cNvPicPr>
            <p:nvPr/>
          </p:nvPicPr>
          <p:blipFill>
            <a:blip r:embed="rId5"/>
            <a:stretch>
              <a:fillRect/>
            </a:stretch>
          </p:blipFill>
          <p:spPr>
            <a:xfrm>
              <a:off x="2084015" y="-689041"/>
              <a:ext cx="1774090" cy="1286367"/>
            </a:xfrm>
            <a:prstGeom prst="rect">
              <a:avLst/>
            </a:prstGeom>
          </p:spPr>
        </p:pic>
        <p:pic>
          <p:nvPicPr>
            <p:cNvPr id="45" name="Picture 44"/>
            <p:cNvPicPr>
              <a:picLocks noChangeAspect="1"/>
            </p:cNvPicPr>
            <p:nvPr/>
          </p:nvPicPr>
          <p:blipFill>
            <a:blip r:embed="rId6"/>
            <a:stretch>
              <a:fillRect/>
            </a:stretch>
          </p:blipFill>
          <p:spPr>
            <a:xfrm>
              <a:off x="3542484" y="-676848"/>
              <a:ext cx="1780186" cy="1261981"/>
            </a:xfrm>
            <a:prstGeom prst="rect">
              <a:avLst/>
            </a:prstGeom>
          </p:spPr>
        </p:pic>
        <p:pic>
          <p:nvPicPr>
            <p:cNvPr id="46" name="Picture 45"/>
            <p:cNvPicPr>
              <a:picLocks noChangeAspect="1"/>
            </p:cNvPicPr>
            <p:nvPr/>
          </p:nvPicPr>
          <p:blipFill>
            <a:blip r:embed="rId7"/>
            <a:stretch>
              <a:fillRect/>
            </a:stretch>
          </p:blipFill>
          <p:spPr>
            <a:xfrm>
              <a:off x="5446210" y="-583664"/>
              <a:ext cx="1457070" cy="1164437"/>
            </a:xfrm>
            <a:prstGeom prst="rect">
              <a:avLst/>
            </a:prstGeom>
          </p:spPr>
        </p:pic>
        <p:pic>
          <p:nvPicPr>
            <p:cNvPr id="47" name="Picture 46"/>
            <p:cNvPicPr>
              <a:picLocks noChangeAspect="1"/>
            </p:cNvPicPr>
            <p:nvPr/>
          </p:nvPicPr>
          <p:blipFill>
            <a:blip r:embed="rId8"/>
            <a:stretch>
              <a:fillRect/>
            </a:stretch>
          </p:blipFill>
          <p:spPr>
            <a:xfrm>
              <a:off x="7175507" y="-638319"/>
              <a:ext cx="1152041" cy="1219091"/>
            </a:xfrm>
            <a:prstGeom prst="rect">
              <a:avLst/>
            </a:prstGeom>
          </p:spPr>
        </p:pic>
      </p:grpSp>
      <p:cxnSp>
        <p:nvCxnSpPr>
          <p:cNvPr id="72" name="Straight Connector 71"/>
          <p:cNvCxnSpPr/>
          <p:nvPr/>
        </p:nvCxnSpPr>
        <p:spPr>
          <a:xfrm>
            <a:off x="1601763" y="4578394"/>
            <a:ext cx="1481931" cy="51822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125115" y="4578394"/>
            <a:ext cx="1484095" cy="51822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540999" y="4578394"/>
            <a:ext cx="3039623" cy="51822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174745" y="4578394"/>
            <a:ext cx="1484095" cy="51822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6119458" y="4578394"/>
            <a:ext cx="1581307" cy="51822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 name="Rectangle 1"/>
          <p:cNvSpPr/>
          <p:nvPr/>
        </p:nvSpPr>
        <p:spPr>
          <a:xfrm>
            <a:off x="653636" y="1270482"/>
            <a:ext cx="7248614" cy="646331"/>
          </a:xfrm>
          <a:prstGeom prst="rect">
            <a:avLst/>
          </a:prstGeom>
        </p:spPr>
        <p:txBody>
          <a:bodyPr wrap="square">
            <a:spAutoFit/>
          </a:bodyPr>
          <a:lstStyle/>
          <a:p>
            <a:r>
              <a:rPr lang="en-GB" dirty="0"/>
              <a:t>Jana uses some place value counters to make the number 5432.</a:t>
            </a:r>
          </a:p>
          <a:p>
            <a:endParaRPr lang="en-GB" dirty="0"/>
          </a:p>
        </p:txBody>
      </p:sp>
      <p:sp>
        <p:nvSpPr>
          <p:cNvPr id="17" name="Rectangle 16"/>
          <p:cNvSpPr/>
          <p:nvPr/>
        </p:nvSpPr>
        <p:spPr>
          <a:xfrm>
            <a:off x="755650" y="4922875"/>
            <a:ext cx="7632700" cy="1135174"/>
          </a:xfrm>
          <a:prstGeom prst="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041650" y="5167296"/>
            <a:ext cx="4572000" cy="646331"/>
          </a:xfrm>
          <a:prstGeom prst="rect">
            <a:avLst/>
          </a:prstGeom>
        </p:spPr>
        <p:txBody>
          <a:bodyPr>
            <a:spAutoFit/>
          </a:bodyPr>
          <a:lstStyle/>
          <a:p>
            <a:r>
              <a:rPr lang="en-GB" dirty="0"/>
              <a:t>How many different ways can you find to make the same total?</a:t>
            </a:r>
          </a:p>
        </p:txBody>
      </p:sp>
      <p:pic>
        <p:nvPicPr>
          <p:cNvPr id="19" name="Picture 18"/>
          <p:cNvPicPr>
            <a:picLocks noChangeAspect="1"/>
          </p:cNvPicPr>
          <p:nvPr/>
        </p:nvPicPr>
        <p:blipFill>
          <a:blip r:embed="rId3"/>
          <a:stretch>
            <a:fillRect/>
          </a:stretch>
        </p:blipFill>
        <p:spPr>
          <a:xfrm>
            <a:off x="375813" y="3607245"/>
            <a:ext cx="2286198" cy="2450804"/>
          </a:xfrm>
          <a:prstGeom prst="rect">
            <a:avLst/>
          </a:prstGeom>
        </p:spPr>
      </p:pic>
      <p:pic>
        <p:nvPicPr>
          <p:cNvPr id="3" name="Picture 2"/>
          <p:cNvPicPr>
            <a:picLocks noChangeAspect="1"/>
          </p:cNvPicPr>
          <p:nvPr/>
        </p:nvPicPr>
        <p:blipFill>
          <a:blip r:embed="rId4"/>
          <a:stretch>
            <a:fillRect/>
          </a:stretch>
        </p:blipFill>
        <p:spPr>
          <a:xfrm>
            <a:off x="5516885" y="2191629"/>
            <a:ext cx="2871465" cy="2731245"/>
          </a:xfrm>
          <a:prstGeom prst="rect">
            <a:avLst/>
          </a:prstGeom>
        </p:spPr>
      </p:pic>
      <p:cxnSp>
        <p:nvCxnSpPr>
          <p:cNvPr id="23" name="Straight Connector 22"/>
          <p:cNvCxnSpPr/>
          <p:nvPr/>
        </p:nvCxnSpPr>
        <p:spPr>
          <a:xfrm>
            <a:off x="181966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5574" y="702863"/>
            <a:ext cx="1534228"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Partitioning</a:t>
            </a:r>
          </a:p>
        </p:txBody>
      </p:sp>
      <p:sp>
        <p:nvSpPr>
          <p:cNvPr id="25" name="Rectangle 24"/>
          <p:cNvSpPr/>
          <p:nvPr/>
        </p:nvSpPr>
        <p:spPr>
          <a:xfrm>
            <a:off x="1979802"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6" name="Straight Connector 25"/>
          <p:cNvCxnSpPr/>
          <p:nvPr/>
        </p:nvCxnSpPr>
        <p:spPr>
          <a:xfrm>
            <a:off x="1979802"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411941" y="2331406"/>
            <a:ext cx="769086" cy="769086"/>
          </a:xfrm>
          <a:prstGeom prst="ellipse">
            <a:avLst/>
          </a:prstGeom>
          <a:solidFill>
            <a:srgbClr val="003F7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1000</a:t>
            </a:r>
          </a:p>
        </p:txBody>
      </p:sp>
      <p:sp>
        <p:nvSpPr>
          <p:cNvPr id="18" name="Oval 17"/>
          <p:cNvSpPr/>
          <p:nvPr/>
        </p:nvSpPr>
        <p:spPr>
          <a:xfrm>
            <a:off x="2616173" y="2331406"/>
            <a:ext cx="769086" cy="769086"/>
          </a:xfrm>
          <a:prstGeom prst="ellipse">
            <a:avLst/>
          </a:prstGeom>
          <a:solidFill>
            <a:srgbClr val="0096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100</a:t>
            </a:r>
          </a:p>
        </p:txBody>
      </p:sp>
      <p:sp>
        <p:nvSpPr>
          <p:cNvPr id="20" name="Oval 19"/>
          <p:cNvSpPr/>
          <p:nvPr/>
        </p:nvSpPr>
        <p:spPr>
          <a:xfrm>
            <a:off x="3820405" y="2331406"/>
            <a:ext cx="769086" cy="769086"/>
          </a:xfrm>
          <a:prstGeom prst="ellipse">
            <a:avLst/>
          </a:prstGeom>
          <a:solidFill>
            <a:srgbClr val="F9B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10</a:t>
            </a:r>
          </a:p>
        </p:txBody>
      </p:sp>
      <p:sp>
        <p:nvSpPr>
          <p:cNvPr id="21" name="Oval 20"/>
          <p:cNvSpPr/>
          <p:nvPr/>
        </p:nvSpPr>
        <p:spPr>
          <a:xfrm>
            <a:off x="5024636" y="2331406"/>
            <a:ext cx="769086" cy="769086"/>
          </a:xfrm>
          <a:prstGeom prst="ellipse">
            <a:avLst/>
          </a:prstGeom>
          <a:solidFill>
            <a:srgbClr val="D822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latin typeface="Twinkl" pitchFamily="2" charset="0"/>
              </a:rPr>
              <a:t>1</a:t>
            </a:r>
          </a:p>
        </p:txBody>
      </p:sp>
    </p:spTree>
    <p:extLst>
      <p:ext uri="{BB962C8B-B14F-4D97-AF65-F5344CB8AC3E}">
        <p14:creationId xmlns:p14="http://schemas.microsoft.com/office/powerpoint/2010/main" val="419513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81966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1534228"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Partitioning</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979802"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1979802"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3636" y="1270482"/>
            <a:ext cx="7248614" cy="369332"/>
          </a:xfrm>
          <a:prstGeom prst="rect">
            <a:avLst/>
          </a:prstGeom>
        </p:spPr>
        <p:txBody>
          <a:bodyPr wrap="square">
            <a:spAutoFit/>
          </a:bodyPr>
          <a:lstStyle/>
          <a:p>
            <a:r>
              <a:rPr lang="en-GB" dirty="0"/>
              <a:t>There are lots of different ways. Here are some examples:</a:t>
            </a:r>
          </a:p>
        </p:txBody>
      </p:sp>
      <p:graphicFrame>
        <p:nvGraphicFramePr>
          <p:cNvPr id="16" name="Table 15"/>
          <p:cNvGraphicFramePr>
            <a:graphicFrameLocks noGrp="1"/>
          </p:cNvGraphicFramePr>
          <p:nvPr>
            <p:extLst>
              <p:ext uri="{D42A27DB-BD31-4B8C-83A1-F6EECF244321}">
                <p14:modId xmlns:p14="http://schemas.microsoft.com/office/powerpoint/2010/main" val="4289139085"/>
              </p:ext>
            </p:extLst>
          </p:nvPr>
        </p:nvGraphicFramePr>
        <p:xfrm>
          <a:off x="755650" y="1862355"/>
          <a:ext cx="6096000" cy="4035105"/>
        </p:xfrm>
        <a:graphic>
          <a:graphicData uri="http://schemas.openxmlformats.org/drawingml/2006/table">
            <a:tbl>
              <a:tblPr firstRow="1" bandRow="1"/>
              <a:tblGrid>
                <a:gridCol w="3048000">
                  <a:extLst>
                    <a:ext uri="{9D8B030D-6E8A-4147-A177-3AD203B41FA5}">
                      <a16:colId xmlns:a16="http://schemas.microsoft.com/office/drawing/2014/main" val="3546775878"/>
                    </a:ext>
                  </a:extLst>
                </a:gridCol>
                <a:gridCol w="3048000">
                  <a:extLst>
                    <a:ext uri="{9D8B030D-6E8A-4147-A177-3AD203B41FA5}">
                      <a16:colId xmlns:a16="http://schemas.microsoft.com/office/drawing/2014/main" val="3979759048"/>
                    </a:ext>
                  </a:extLst>
                </a:gridCol>
              </a:tblGrid>
              <a:tr h="25090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1200"/>
                        </a:spcAft>
                      </a:pPr>
                      <a:endParaRPr lang="en-GB" dirty="0"/>
                    </a:p>
                  </a:txBody>
                  <a:tcPr>
                    <a:lnL w="12700" cmpd="sng">
                      <a:solidFill>
                        <a:sysClr val="windowText" lastClr="000000"/>
                      </a:solidFill>
                    </a:lnL>
                    <a:lnR w="6350" cap="flat" cmpd="sng" algn="ctr">
                      <a:solidFill>
                        <a:schemeClr val="tx1"/>
                      </a:solidFill>
                      <a:prstDash val="solid"/>
                      <a:round/>
                      <a:headEnd type="none" w="med" len="med"/>
                      <a:tailEnd type="none" w="med" len="med"/>
                    </a:lnR>
                    <a:lnT w="12700" cmpd="sng">
                      <a:solidFill>
                        <a:sysClr val="windowText" lastClr="000000"/>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1200"/>
                        </a:spcAft>
                      </a:pPr>
                      <a:endParaRPr lang="en-GB" dirty="0"/>
                    </a:p>
                  </a:txBody>
                  <a:tcPr>
                    <a:lnL w="6350" cap="flat" cmpd="sng" algn="ctr">
                      <a:solidFill>
                        <a:schemeClr val="tx1"/>
                      </a:solidFill>
                      <a:prstDash val="solid"/>
                      <a:round/>
                      <a:headEnd type="none" w="med" len="med"/>
                      <a:tailEnd type="none" w="med" len="med"/>
                    </a:lnL>
                    <a:lnR w="12700" cmpd="sng">
                      <a:solidFill>
                        <a:sysClr val="windowText" lastClr="000000"/>
                      </a:solidFill>
                    </a:lnR>
                    <a:lnT w="12700" cmpd="sng">
                      <a:solidFill>
                        <a:sysClr val="windowText" lastClr="000000"/>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232123"/>
                  </a:ext>
                </a:extLst>
              </a:tr>
              <a:tr h="15260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1200"/>
                        </a:spcAft>
                      </a:pPr>
                      <a:r>
                        <a:rPr lang="en-GB" dirty="0">
                          <a:latin typeface="+mn-lt"/>
                        </a:rPr>
                        <a:t>5002 ones</a:t>
                      </a:r>
                      <a:endParaRPr lang="en-GB" baseline="0" dirty="0">
                        <a:latin typeface="+mn-lt"/>
                      </a:endParaRPr>
                    </a:p>
                    <a:p>
                      <a:pPr algn="ctr">
                        <a:spcAft>
                          <a:spcPts val="1200"/>
                        </a:spcAft>
                      </a:pPr>
                      <a:r>
                        <a:rPr lang="en-GB" baseline="0" dirty="0">
                          <a:latin typeface="+mn-lt"/>
                        </a:rPr>
                        <a:t>430 tens</a:t>
                      </a:r>
                      <a:endParaRPr lang="en-GB" dirty="0">
                        <a:latin typeface="+mn-lt"/>
                      </a:endParaRPr>
                    </a:p>
                  </a:txBody>
                  <a:tcPr marL="137160" marR="137160" marT="137160" marB="137160" anchor="ctr">
                    <a:lnL w="12700" cmpd="sng">
                      <a:solidFill>
                        <a:sysClr val="windowText" lastClr="000000"/>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1200"/>
                        </a:spcAft>
                      </a:pPr>
                      <a:r>
                        <a:rPr lang="en-GB" dirty="0">
                          <a:latin typeface="+mn-lt"/>
                        </a:rPr>
                        <a:t>3 thousands</a:t>
                      </a:r>
                    </a:p>
                    <a:p>
                      <a:pPr algn="ctr">
                        <a:spcAft>
                          <a:spcPts val="1200"/>
                        </a:spcAft>
                      </a:pPr>
                      <a:r>
                        <a:rPr lang="en-GB" dirty="0">
                          <a:latin typeface="+mn-lt"/>
                        </a:rPr>
                        <a:t>20</a:t>
                      </a:r>
                      <a:r>
                        <a:rPr lang="en-GB" baseline="0" dirty="0">
                          <a:latin typeface="+mn-lt"/>
                        </a:rPr>
                        <a:t> hundreds</a:t>
                      </a:r>
                    </a:p>
                    <a:p>
                      <a:pPr algn="ctr">
                        <a:spcAft>
                          <a:spcPts val="1200"/>
                        </a:spcAft>
                      </a:pPr>
                      <a:r>
                        <a:rPr lang="en-GB" baseline="0" dirty="0">
                          <a:latin typeface="+mn-lt"/>
                        </a:rPr>
                        <a:t>432 ones</a:t>
                      </a:r>
                      <a:endParaRPr lang="en-GB" dirty="0">
                        <a:latin typeface="+mn-lt"/>
                      </a:endParaRPr>
                    </a:p>
                  </a:txBody>
                  <a:tcPr marL="137160" marR="137160" marT="137160" marB="137160" anchor="ctr">
                    <a:lnL w="6350" cap="flat" cmpd="sng" algn="ctr">
                      <a:solidFill>
                        <a:schemeClr val="tx1"/>
                      </a:solidFill>
                      <a:prstDash val="solid"/>
                      <a:round/>
                      <a:headEnd type="none" w="med" len="med"/>
                      <a:tailEnd type="none" w="med" len="med"/>
                    </a:lnL>
                    <a:lnR w="12700" cmpd="sng">
                      <a:solidFill>
                        <a:sysClr val="windowText" lastClr="000000"/>
                      </a:solidFill>
                    </a:lnR>
                    <a:lnT w="6350" cap="flat" cmpd="sng" algn="ctr">
                      <a:solidFill>
                        <a:schemeClr val="tx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82120779"/>
                  </a:ext>
                </a:extLst>
              </a:tr>
            </a:tbl>
          </a:graphicData>
        </a:graphic>
      </p:graphicFrame>
      <p:pic>
        <p:nvPicPr>
          <p:cNvPr id="50" name="Picture 49"/>
          <p:cNvPicPr>
            <a:picLocks noChangeAspect="1"/>
          </p:cNvPicPr>
          <p:nvPr/>
        </p:nvPicPr>
        <p:blipFill>
          <a:blip r:embed="rId3"/>
          <a:stretch>
            <a:fillRect/>
          </a:stretch>
        </p:blipFill>
        <p:spPr>
          <a:xfrm>
            <a:off x="5969426" y="3865383"/>
            <a:ext cx="2497313" cy="2375364"/>
          </a:xfrm>
          <a:prstGeom prst="rect">
            <a:avLst/>
          </a:prstGeom>
        </p:spPr>
      </p:pic>
      <p:sp>
        <p:nvSpPr>
          <p:cNvPr id="51" name="Oval 50"/>
          <p:cNvSpPr/>
          <p:nvPr/>
        </p:nvSpPr>
        <p:spPr>
          <a:xfrm flipH="1">
            <a:off x="891292"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67" name="Oval 66"/>
          <p:cNvSpPr/>
          <p:nvPr/>
        </p:nvSpPr>
        <p:spPr>
          <a:xfrm flipH="1">
            <a:off x="1490305"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68" name="Oval 67"/>
          <p:cNvSpPr/>
          <p:nvPr/>
        </p:nvSpPr>
        <p:spPr>
          <a:xfrm flipH="1">
            <a:off x="2072939"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69" name="Oval 68"/>
          <p:cNvSpPr/>
          <p:nvPr/>
        </p:nvSpPr>
        <p:spPr>
          <a:xfrm flipH="1">
            <a:off x="2600756"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70" name="Oval 69"/>
          <p:cNvSpPr/>
          <p:nvPr/>
        </p:nvSpPr>
        <p:spPr>
          <a:xfrm flipH="1">
            <a:off x="3195000"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71" name="Oval 70"/>
          <p:cNvSpPr/>
          <p:nvPr/>
        </p:nvSpPr>
        <p:spPr>
          <a:xfrm flipH="1">
            <a:off x="4046985"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72" name="Oval 71"/>
          <p:cNvSpPr/>
          <p:nvPr/>
        </p:nvSpPr>
        <p:spPr>
          <a:xfrm flipH="1">
            <a:off x="4582157"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73" name="Oval 72"/>
          <p:cNvSpPr/>
          <p:nvPr/>
        </p:nvSpPr>
        <p:spPr>
          <a:xfrm flipH="1">
            <a:off x="5154037"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
        <p:nvSpPr>
          <p:cNvPr id="102" name="Oval 101"/>
          <p:cNvSpPr/>
          <p:nvPr/>
        </p:nvSpPr>
        <p:spPr>
          <a:xfrm flipH="1">
            <a:off x="945868" y="3545051"/>
            <a:ext cx="349467" cy="349467"/>
          </a:xfrm>
          <a:prstGeom prst="ellipse">
            <a:avLst/>
          </a:prstGeom>
          <a:solidFill>
            <a:srgbClr val="F9B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a:t>
            </a:r>
          </a:p>
        </p:txBody>
      </p:sp>
      <p:sp>
        <p:nvSpPr>
          <p:cNvPr id="103" name="Oval 102"/>
          <p:cNvSpPr/>
          <p:nvPr/>
        </p:nvSpPr>
        <p:spPr>
          <a:xfrm flipH="1">
            <a:off x="1547242" y="3545051"/>
            <a:ext cx="349467" cy="349467"/>
          </a:xfrm>
          <a:prstGeom prst="ellipse">
            <a:avLst/>
          </a:prstGeom>
          <a:solidFill>
            <a:srgbClr val="F9B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a:t>
            </a:r>
          </a:p>
        </p:txBody>
      </p:sp>
      <p:sp>
        <p:nvSpPr>
          <p:cNvPr id="104" name="Oval 103"/>
          <p:cNvSpPr/>
          <p:nvPr/>
        </p:nvSpPr>
        <p:spPr>
          <a:xfrm flipH="1">
            <a:off x="2150947" y="3545051"/>
            <a:ext cx="349467" cy="349467"/>
          </a:xfrm>
          <a:prstGeom prst="ellipse">
            <a:avLst/>
          </a:prstGeom>
          <a:solidFill>
            <a:srgbClr val="F9B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a:t>
            </a:r>
          </a:p>
        </p:txBody>
      </p:sp>
      <p:sp>
        <p:nvSpPr>
          <p:cNvPr id="105" name="Oval 104"/>
          <p:cNvSpPr/>
          <p:nvPr/>
        </p:nvSpPr>
        <p:spPr>
          <a:xfrm flipH="1">
            <a:off x="4184523" y="2503688"/>
            <a:ext cx="349467" cy="349467"/>
          </a:xfrm>
          <a:prstGeom prst="ellipse">
            <a:avLst/>
          </a:prstGeom>
          <a:solidFill>
            <a:srgbClr val="F9B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a:t>
            </a:r>
          </a:p>
        </p:txBody>
      </p:sp>
      <p:sp>
        <p:nvSpPr>
          <p:cNvPr id="106" name="Oval 105"/>
          <p:cNvSpPr/>
          <p:nvPr/>
        </p:nvSpPr>
        <p:spPr>
          <a:xfrm flipH="1">
            <a:off x="4785897" y="2503688"/>
            <a:ext cx="349467" cy="349467"/>
          </a:xfrm>
          <a:prstGeom prst="ellipse">
            <a:avLst/>
          </a:prstGeom>
          <a:solidFill>
            <a:srgbClr val="F9B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a:t>
            </a:r>
          </a:p>
        </p:txBody>
      </p:sp>
      <p:sp>
        <p:nvSpPr>
          <p:cNvPr id="107" name="Oval 106"/>
          <p:cNvSpPr/>
          <p:nvPr/>
        </p:nvSpPr>
        <p:spPr>
          <a:xfrm flipH="1">
            <a:off x="5389602" y="2503688"/>
            <a:ext cx="349467" cy="349467"/>
          </a:xfrm>
          <a:prstGeom prst="ellipse">
            <a:avLst/>
          </a:prstGeom>
          <a:solidFill>
            <a:srgbClr val="F9B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a:t>
            </a:r>
          </a:p>
        </p:txBody>
      </p:sp>
      <p:sp>
        <p:nvSpPr>
          <p:cNvPr id="127" name="Oval 126"/>
          <p:cNvSpPr/>
          <p:nvPr/>
        </p:nvSpPr>
        <p:spPr>
          <a:xfrm flipH="1">
            <a:off x="1218278" y="2706915"/>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29" name="Oval 128"/>
          <p:cNvSpPr/>
          <p:nvPr/>
        </p:nvSpPr>
        <p:spPr>
          <a:xfrm flipH="1">
            <a:off x="1823416" y="2720372"/>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0" name="Oval 129"/>
          <p:cNvSpPr/>
          <p:nvPr/>
        </p:nvSpPr>
        <p:spPr>
          <a:xfrm flipH="1">
            <a:off x="2644073" y="2720372"/>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1" name="Oval 130"/>
          <p:cNvSpPr/>
          <p:nvPr/>
        </p:nvSpPr>
        <p:spPr>
          <a:xfrm flipH="1">
            <a:off x="3205626" y="2706915"/>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2" name="Oval 131"/>
          <p:cNvSpPr/>
          <p:nvPr/>
        </p:nvSpPr>
        <p:spPr>
          <a:xfrm flipH="1">
            <a:off x="3989455" y="2887186"/>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3" name="Oval 132"/>
          <p:cNvSpPr/>
          <p:nvPr/>
        </p:nvSpPr>
        <p:spPr>
          <a:xfrm flipH="1">
            <a:off x="4574759" y="2887186"/>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4" name="Oval 133"/>
          <p:cNvSpPr/>
          <p:nvPr/>
        </p:nvSpPr>
        <p:spPr>
          <a:xfrm flipH="1">
            <a:off x="5105663" y="2887186"/>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5" name="Oval 134"/>
          <p:cNvSpPr/>
          <p:nvPr/>
        </p:nvSpPr>
        <p:spPr>
          <a:xfrm flipH="1">
            <a:off x="5654580" y="2887186"/>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6" name="Oval 135"/>
          <p:cNvSpPr/>
          <p:nvPr/>
        </p:nvSpPr>
        <p:spPr>
          <a:xfrm flipH="1">
            <a:off x="6243746" y="2887186"/>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7" name="Oval 136"/>
          <p:cNvSpPr/>
          <p:nvPr/>
        </p:nvSpPr>
        <p:spPr>
          <a:xfrm flipH="1">
            <a:off x="3972769" y="3352143"/>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8" name="Oval 137"/>
          <p:cNvSpPr/>
          <p:nvPr/>
        </p:nvSpPr>
        <p:spPr>
          <a:xfrm flipH="1">
            <a:off x="4558073" y="3352143"/>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39" name="Oval 138"/>
          <p:cNvSpPr/>
          <p:nvPr/>
        </p:nvSpPr>
        <p:spPr>
          <a:xfrm flipH="1">
            <a:off x="5088977" y="3352143"/>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40" name="Oval 139"/>
          <p:cNvSpPr/>
          <p:nvPr/>
        </p:nvSpPr>
        <p:spPr>
          <a:xfrm flipH="1">
            <a:off x="5637894" y="3352143"/>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41" name="Oval 140"/>
          <p:cNvSpPr/>
          <p:nvPr/>
        </p:nvSpPr>
        <p:spPr>
          <a:xfrm flipH="1">
            <a:off x="6227060" y="3352143"/>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42" name="Oval 141"/>
          <p:cNvSpPr/>
          <p:nvPr/>
        </p:nvSpPr>
        <p:spPr>
          <a:xfrm flipH="1">
            <a:off x="4258147" y="3779965"/>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43" name="Oval 142"/>
          <p:cNvSpPr/>
          <p:nvPr/>
        </p:nvSpPr>
        <p:spPr>
          <a:xfrm flipH="1">
            <a:off x="4843451" y="3779965"/>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44" name="Oval 143"/>
          <p:cNvSpPr/>
          <p:nvPr/>
        </p:nvSpPr>
        <p:spPr>
          <a:xfrm flipH="1">
            <a:off x="5374355" y="3779965"/>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45" name="Oval 144"/>
          <p:cNvSpPr/>
          <p:nvPr/>
        </p:nvSpPr>
        <p:spPr>
          <a:xfrm flipH="1">
            <a:off x="5923272" y="3779965"/>
            <a:ext cx="349467" cy="333628"/>
          </a:xfrm>
          <a:prstGeom prst="ellipse">
            <a:avLst/>
          </a:prstGeom>
          <a:solidFill>
            <a:srgbClr val="0096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100</a:t>
            </a:r>
          </a:p>
        </p:txBody>
      </p:sp>
      <p:sp>
        <p:nvSpPr>
          <p:cNvPr id="150" name="Oval 149"/>
          <p:cNvSpPr/>
          <p:nvPr/>
        </p:nvSpPr>
        <p:spPr>
          <a:xfrm flipH="1">
            <a:off x="2735691" y="3294201"/>
            <a:ext cx="349467" cy="349467"/>
          </a:xfrm>
          <a:prstGeom prst="ellipse">
            <a:avLst/>
          </a:prstGeom>
          <a:solidFill>
            <a:srgbClr val="D822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a:t>
            </a:r>
          </a:p>
        </p:txBody>
      </p:sp>
      <p:sp>
        <p:nvSpPr>
          <p:cNvPr id="151" name="Oval 150"/>
          <p:cNvSpPr/>
          <p:nvPr/>
        </p:nvSpPr>
        <p:spPr>
          <a:xfrm flipH="1">
            <a:off x="3224320" y="3703744"/>
            <a:ext cx="349467" cy="349467"/>
          </a:xfrm>
          <a:prstGeom prst="ellipse">
            <a:avLst/>
          </a:prstGeom>
          <a:solidFill>
            <a:srgbClr val="D822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a:t>
            </a:r>
          </a:p>
        </p:txBody>
      </p:sp>
      <p:sp>
        <p:nvSpPr>
          <p:cNvPr id="152" name="Oval 151"/>
          <p:cNvSpPr/>
          <p:nvPr/>
        </p:nvSpPr>
        <p:spPr>
          <a:xfrm flipH="1">
            <a:off x="6029166" y="2503688"/>
            <a:ext cx="349467" cy="349467"/>
          </a:xfrm>
          <a:prstGeom prst="ellipse">
            <a:avLst/>
          </a:prstGeom>
          <a:solidFill>
            <a:srgbClr val="D822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a:t>
            </a:r>
          </a:p>
        </p:txBody>
      </p:sp>
      <p:sp>
        <p:nvSpPr>
          <p:cNvPr id="153" name="Oval 152"/>
          <p:cNvSpPr/>
          <p:nvPr/>
        </p:nvSpPr>
        <p:spPr>
          <a:xfrm flipH="1">
            <a:off x="6317106" y="2040701"/>
            <a:ext cx="349467" cy="349467"/>
          </a:xfrm>
          <a:prstGeom prst="ellipse">
            <a:avLst/>
          </a:prstGeom>
          <a:solidFill>
            <a:srgbClr val="D822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dirty="0">
                <a:latin typeface="Twinkl" pitchFamily="2" charset="0"/>
              </a:rPr>
              <a:t>1</a:t>
            </a:r>
          </a:p>
        </p:txBody>
      </p:sp>
      <p:sp>
        <p:nvSpPr>
          <p:cNvPr id="47" name="Oval 46"/>
          <p:cNvSpPr/>
          <p:nvPr/>
        </p:nvSpPr>
        <p:spPr>
          <a:xfrm flipH="1">
            <a:off x="5640468" y="2035517"/>
            <a:ext cx="349467" cy="349467"/>
          </a:xfrm>
          <a:prstGeom prst="ellipse">
            <a:avLst/>
          </a:prstGeom>
          <a:solidFill>
            <a:srgbClr val="003F7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a:latin typeface="Twinkl" pitchFamily="2" charset="0"/>
              </a:rPr>
              <a:t>1000</a:t>
            </a:r>
          </a:p>
        </p:txBody>
      </p:sp>
    </p:spTree>
    <p:extLst>
      <p:ext uri="{BB962C8B-B14F-4D97-AF65-F5344CB8AC3E}">
        <p14:creationId xmlns:p14="http://schemas.microsoft.com/office/powerpoint/2010/main" val="54898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7" t="913" r="51589" b="1301"/>
          <a:stretch/>
        </p:blipFill>
        <p:spPr>
          <a:xfrm rot="1560000">
            <a:off x="2562201" y="2850129"/>
            <a:ext cx="720000" cy="2132392"/>
          </a:xfrm>
          <a:prstGeom prst="rect">
            <a:avLst/>
          </a:prstGeom>
          <a:effectLst/>
        </p:spPr>
      </p:pic>
      <p:pic>
        <p:nvPicPr>
          <p:cNvPr id="13" name="Picture 12"/>
          <p:cNvPicPr>
            <a:picLocks noChangeAspect="1"/>
          </p:cNvPicPr>
          <p:nvPr/>
        </p:nvPicPr>
        <p:blipFill rotWithShape="1">
          <a:blip r:embed="rId6"/>
          <a:srcRect l="5350"/>
          <a:stretch/>
        </p:blipFill>
        <p:spPr>
          <a:xfrm>
            <a:off x="755649" y="2057578"/>
            <a:ext cx="2054247" cy="2426418"/>
          </a:xfrm>
          <a:prstGeom prst="rect">
            <a:avLst/>
          </a:prstGeom>
        </p:spPr>
      </p:pic>
      <p:sp>
        <p:nvSpPr>
          <p:cNvPr id="14" name="Rectangle 13"/>
          <p:cNvSpPr/>
          <p:nvPr/>
        </p:nvSpPr>
        <p:spPr>
          <a:xfrm>
            <a:off x="445574" y="702863"/>
            <a:ext cx="154261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Partitioning</a:t>
            </a:r>
            <a:endParaRPr lang="en-GB" sz="1600" b="1" dirty="0">
              <a:solidFill>
                <a:schemeClr val="bg1"/>
              </a:solidFill>
            </a:endParaRP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491" t="1468" r="50535" b="20000"/>
          <a:stretch/>
        </p:blipFill>
        <p:spPr>
          <a:xfrm rot="1490480">
            <a:off x="2538349" y="2900717"/>
            <a:ext cx="976355" cy="2260767"/>
          </a:xfrm>
          <a:prstGeom prst="rect">
            <a:avLst/>
          </a:prstGeom>
        </p:spPr>
      </p:pic>
      <p:pic>
        <p:nvPicPr>
          <p:cNvPr id="7" name="Picture 6"/>
          <p:cNvPicPr>
            <a:picLocks noChangeAspect="1"/>
          </p:cNvPicPr>
          <p:nvPr/>
        </p:nvPicPr>
        <p:blipFill>
          <a:blip r:embed="rId8"/>
          <a:stretch>
            <a:fillRect/>
          </a:stretch>
        </p:blipFill>
        <p:spPr>
          <a:xfrm>
            <a:off x="735110" y="2019308"/>
            <a:ext cx="2182557" cy="2280102"/>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435</TotalTime>
  <Words>359</Words>
  <Application>Microsoft Office PowerPoint</Application>
  <PresentationFormat>On-screen Show (4:3)</PresentationFormat>
  <Paragraphs>139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Tuffy</vt:lpstr>
      <vt:lpstr>Calibri</vt:lpstr>
      <vt:lpstr>Tuffy-TTF</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Tony Anderson</cp:lastModifiedBy>
  <cp:revision>22</cp:revision>
  <dcterms:created xsi:type="dcterms:W3CDTF">2019-08-07T06:10:00Z</dcterms:created>
  <dcterms:modified xsi:type="dcterms:W3CDTF">2019-09-05T11:26:03Z</dcterms:modified>
</cp:coreProperties>
</file>