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handoutMasterIdLst>
    <p:handoutMasterId r:id="rId13"/>
  </p:handoutMasterIdLst>
  <p:sldIdLst>
    <p:sldId id="275" r:id="rId2"/>
    <p:sldId id="276" r:id="rId3"/>
    <p:sldId id="278" r:id="rId4"/>
    <p:sldId id="279" r:id="rId5"/>
    <p:sldId id="282" r:id="rId6"/>
    <p:sldId id="284" r:id="rId7"/>
    <p:sldId id="289" r:id="rId8"/>
    <p:sldId id="288" r:id="rId9"/>
    <p:sldId id="277" r:id="rId10"/>
    <p:sldId id="286" r:id="rId11"/>
  </p:sldIdLst>
  <p:sldSz cx="9144000" cy="6858000" type="screen4x3"/>
  <p:notesSz cx="6858000" cy="9144000"/>
  <p:embeddedFontLst>
    <p:embeddedFont>
      <p:font typeface="Calibri" panose="020F0502020204030204" pitchFamily="34" charset="0"/>
      <p:regular r:id="rId14"/>
      <p:bold r:id="rId15"/>
      <p:italic r:id="rId16"/>
      <p:boldItalic r:id="rId17"/>
    </p:embeddedFont>
    <p:embeddedFont>
      <p:font typeface="Kalam" panose="02000000000000000000" pitchFamily="2" charset="0"/>
      <p:regular r:id="rId18"/>
    </p:embeddedFont>
    <p:embeddedFont>
      <p:font typeface="Tuffy-TTF" panose="020B0603060100000000" pitchFamily="34" charset="0"/>
      <p:regular r:id="rId19"/>
      <p:bold r:id="rId20"/>
      <p:italic r:id="rId21"/>
      <p:boldItalic r:id="rId22"/>
    </p:embeddedFont>
    <p:embeddedFont>
      <p:font typeface="Tuffy" panose="020B0603060100000000" pitchFamily="34" charset="0"/>
      <p:regular r:id="rId23"/>
      <p:bold r:id="rId24"/>
      <p:italic r:id="rId25"/>
      <p:boldItalic r:id="rId26"/>
    </p:embeddedFont>
    <p:embeddedFont>
      <p:font typeface="Twinkl" pitchFamily="2"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29" userDrawn="1">
          <p15:clr>
            <a:srgbClr val="A4A3A4"/>
          </p15:clr>
        </p15:guide>
        <p15:guide id="6" pos="5420" userDrawn="1">
          <p15:clr>
            <a:srgbClr val="A4A3A4"/>
          </p15:clr>
        </p15:guide>
        <p15:guide id="7" orient="horz" pos="332" userDrawn="1">
          <p15:clr>
            <a:srgbClr val="A4A3A4"/>
          </p15:clr>
        </p15:guide>
        <p15:guide id="8" pos="476" userDrawn="1">
          <p15:clr>
            <a:srgbClr val="A4A3A4"/>
          </p15:clr>
        </p15:guide>
        <p15:guide id="9" orient="horz" pos="47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2E9"/>
    <a:srgbClr val="87BD31"/>
    <a:srgbClr val="F3A285"/>
    <a:srgbClr val="E94C17"/>
    <a:srgbClr val="464A4D"/>
    <a:srgbClr val="FBFBFB"/>
    <a:srgbClr val="0079C3"/>
    <a:srgbClr val="FFE76D"/>
    <a:srgbClr val="072F54"/>
    <a:srgbClr val="003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0" autoAdjust="0"/>
    <p:restoredTop sz="94660"/>
  </p:normalViewPr>
  <p:slideViewPr>
    <p:cSldViewPr snapToGrid="0" showGuides="1">
      <p:cViewPr>
        <p:scale>
          <a:sx n="96" d="100"/>
          <a:sy n="96" d="100"/>
        </p:scale>
        <p:origin x="1896" y="540"/>
      </p:cViewPr>
      <p:guideLst>
        <p:guide orient="horz" pos="2160"/>
        <p:guide pos="2880"/>
        <p:guide pos="340"/>
        <p:guide orient="horz" pos="3929"/>
        <p:guide pos="5420"/>
        <p:guide orient="horz" pos="332"/>
        <p:guide pos="476"/>
        <p:guide orient="horz" pos="472"/>
        <p:guide orient="horz" pos="381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20/08/2019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20/08/2019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5.tiff"/><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winkl.co.uk/resources/planit-maths-primary-teaching-resources-year-4/planit-maths-primary-teaching-resources-year-4-number---number-and-place-value/planit-maths-primary-teaching-resources-year-4-number---number-and-place-value-round-any-number-to-the-nearest-10-100-or-1000" TargetMode="Externa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a:t>
            </a:r>
            <a:r>
              <a:rPr lang="en-GB" sz="1600" dirty="0" smtClean="0">
                <a:latin typeface="Tuffy" panose="020B0603060100000000" pitchFamily="34" charset="0"/>
                <a:ea typeface="Tuffy" panose="020B0603060100000000" pitchFamily="34" charset="0"/>
              </a:rPr>
              <a:t>diving, </a:t>
            </a:r>
            <a:r>
              <a:rPr lang="en-GB" sz="1600" dirty="0">
                <a:latin typeface="Tuffy" panose="020B0603060100000000" pitchFamily="34" charset="0"/>
                <a:ea typeface="Tuffy" panose="020B0603060100000000" pitchFamily="34" charset="0"/>
              </a:rPr>
              <a:t>deeper and deepest, which are represented by the following icons:</a:t>
            </a:r>
          </a:p>
        </p:txBody>
      </p:sp>
      <p:sp>
        <p:nvSpPr>
          <p:cNvPr id="6" name="Rectangle 5">
            <a:extLst>
              <a:ext uri="{FF2B5EF4-FFF2-40B4-BE49-F238E27FC236}">
                <a16:creationId xmlns=""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endParaRPr lang="en-GB" sz="1600" dirty="0" smtClean="0">
              <a:latin typeface="Tuffy" panose="020B0603060100000000" pitchFamily="34" charset="0"/>
              <a:ea typeface="Tuffy" panose="020B0603060100000000" pitchFamily="34" charset="0"/>
            </a:endParaRP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smtClean="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latin typeface="+mn-lt"/>
              </a:rPr>
              <a:t>Aim</a:t>
            </a:r>
            <a:endParaRPr lang="en-US" sz="3600" dirty="0">
              <a:latin typeface="+mn-lt"/>
            </a:endParaRP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pPr>
            <a:r>
              <a:rPr lang="en-GB" dirty="0">
                <a:solidFill>
                  <a:schemeClr val="tx1"/>
                </a:solidFill>
              </a:rPr>
              <a:t>Round any number to the nearest 10, 100 or 1000.</a:t>
            </a:r>
          </a:p>
        </p:txBody>
      </p:sp>
    </p:spTree>
    <p:extLst>
      <p:ext uri="{BB962C8B-B14F-4D97-AF65-F5344CB8AC3E}">
        <p14:creationId xmlns:p14="http://schemas.microsoft.com/office/powerpoint/2010/main" val="3643935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923701"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Rounding to the Nearest 10</a:t>
            </a:r>
            <a:endParaRPr lang="en-GB" sz="1600" b="1" dirty="0">
              <a:solidFill>
                <a:schemeClr val="bg1"/>
              </a:solidFill>
            </a:endParaRPr>
          </a:p>
        </p:txBody>
      </p:sp>
      <p:sp>
        <p:nvSpPr>
          <p:cNvPr id="97" name="Rectangle 96"/>
          <p:cNvSpPr/>
          <p:nvPr/>
        </p:nvSpPr>
        <p:spPr>
          <a:xfrm>
            <a:off x="3369276"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smtClean="0">
                <a:solidFill>
                  <a:schemeClr val="bg1"/>
                </a:solidFill>
              </a:rPr>
              <a:t>Diving</a:t>
            </a:r>
            <a:endParaRPr lang="en-GB" sz="1600" b="1" dirty="0">
              <a:solidFill>
                <a:schemeClr val="bg1"/>
              </a:solidFill>
            </a:endParaRPr>
          </a:p>
        </p:txBody>
      </p:sp>
      <p:cxnSp>
        <p:nvCxnSpPr>
          <p:cNvPr id="103" name="Straight Connector 102"/>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4107"/>
          <a:stretch/>
        </p:blipFill>
        <p:spPr>
          <a:xfrm>
            <a:off x="755650" y="1961768"/>
            <a:ext cx="7632700" cy="409613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514" y="2083221"/>
            <a:ext cx="1346345" cy="134577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7836" y="2072604"/>
            <a:ext cx="1528036" cy="620852"/>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8089" y="2781290"/>
            <a:ext cx="1699832" cy="169635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761363">
            <a:off x="6612102" y="3123128"/>
            <a:ext cx="1473029" cy="1207477"/>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5445" y="2133815"/>
            <a:ext cx="1072729" cy="107272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3739" y="3199868"/>
            <a:ext cx="1609589" cy="1319419"/>
          </a:xfrm>
          <a:prstGeom prst="rect">
            <a:avLst/>
          </a:prstGeom>
        </p:spPr>
      </p:pic>
      <p:sp>
        <p:nvSpPr>
          <p:cNvPr id="2" name="TextBox 1"/>
          <p:cNvSpPr txBox="1"/>
          <p:nvPr/>
        </p:nvSpPr>
        <p:spPr>
          <a:xfrm>
            <a:off x="762000" y="1260516"/>
            <a:ext cx="7620000" cy="699404"/>
          </a:xfrm>
          <a:prstGeom prst="rect">
            <a:avLst/>
          </a:prstGeom>
          <a:solidFill>
            <a:srgbClr val="E94C17"/>
          </a:solidFill>
          <a:ln w="28575">
            <a:solidFill>
              <a:srgbClr val="E94C17"/>
            </a:solidFill>
          </a:ln>
        </p:spPr>
        <p:txBody>
          <a:bodyPr wrap="square" lIns="108000" tIns="72000" rIns="108000" bIns="72000" rtlCol="0">
            <a:spAutoFit/>
          </a:bodyPr>
          <a:lstStyle/>
          <a:p>
            <a:pPr algn="ctr"/>
            <a:r>
              <a:rPr lang="en-GB" b="1" dirty="0">
                <a:solidFill>
                  <a:schemeClr val="bg1"/>
                </a:solidFill>
              </a:rPr>
              <a:t>Round each number to the nearest ten to </a:t>
            </a:r>
            <a:r>
              <a:rPr lang="en-GB" b="1" dirty="0" smtClean="0">
                <a:solidFill>
                  <a:schemeClr val="bg1"/>
                </a:solidFill>
              </a:rPr>
              <a:t/>
            </a:r>
            <a:br>
              <a:rPr lang="en-GB" b="1" dirty="0" smtClean="0">
                <a:solidFill>
                  <a:schemeClr val="bg1"/>
                </a:solidFill>
              </a:rPr>
            </a:br>
            <a:r>
              <a:rPr lang="en-GB" b="1" dirty="0" smtClean="0">
                <a:solidFill>
                  <a:schemeClr val="bg1"/>
                </a:solidFill>
              </a:rPr>
              <a:t>match </a:t>
            </a:r>
            <a:r>
              <a:rPr lang="en-GB" b="1" dirty="0">
                <a:solidFill>
                  <a:schemeClr val="bg1"/>
                </a:solidFill>
              </a:rPr>
              <a:t>the </a:t>
            </a:r>
            <a:r>
              <a:rPr lang="en-GB" b="1" dirty="0" smtClean="0">
                <a:solidFill>
                  <a:schemeClr val="bg1"/>
                </a:solidFill>
              </a:rPr>
              <a:t>comet </a:t>
            </a:r>
            <a:r>
              <a:rPr lang="en-GB" b="1" dirty="0">
                <a:solidFill>
                  <a:schemeClr val="bg1"/>
                </a:solidFill>
              </a:rPr>
              <a:t>to the correct planet.</a:t>
            </a:r>
          </a:p>
        </p:txBody>
      </p:sp>
      <p:grpSp>
        <p:nvGrpSpPr>
          <p:cNvPr id="22" name="Group 21"/>
          <p:cNvGrpSpPr/>
          <p:nvPr/>
        </p:nvGrpSpPr>
        <p:grpSpPr>
          <a:xfrm>
            <a:off x="3344692" y="5235437"/>
            <a:ext cx="875045" cy="549833"/>
            <a:chOff x="3344692" y="5235437"/>
            <a:chExt cx="875045" cy="549833"/>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3344692" y="5235437"/>
              <a:ext cx="875045" cy="549833"/>
            </a:xfrm>
            <a:prstGeom prst="rect">
              <a:avLst/>
            </a:prstGeom>
          </p:spPr>
        </p:pic>
        <p:sp>
          <p:nvSpPr>
            <p:cNvPr id="19" name="TextBox 18"/>
            <p:cNvSpPr txBox="1"/>
            <p:nvPr/>
          </p:nvSpPr>
          <p:spPr>
            <a:xfrm>
              <a:off x="3471147" y="5310298"/>
              <a:ext cx="621323" cy="400110"/>
            </a:xfrm>
            <a:prstGeom prst="rect">
              <a:avLst/>
            </a:prstGeom>
            <a:noFill/>
          </p:spPr>
          <p:txBody>
            <a:bodyPr wrap="square" rtlCol="0">
              <a:spAutoFit/>
            </a:bodyPr>
            <a:lstStyle/>
            <a:p>
              <a:r>
                <a:rPr lang="en-GB" sz="2000" b="1" dirty="0" smtClean="0"/>
                <a:t>286</a:t>
              </a:r>
              <a:endParaRPr lang="en-GB" sz="2000" b="1" dirty="0"/>
            </a:p>
          </p:txBody>
        </p:sp>
      </p:grpSp>
      <p:grpSp>
        <p:nvGrpSpPr>
          <p:cNvPr id="34" name="Group 33"/>
          <p:cNvGrpSpPr/>
          <p:nvPr/>
        </p:nvGrpSpPr>
        <p:grpSpPr>
          <a:xfrm>
            <a:off x="4706333" y="4850205"/>
            <a:ext cx="843254" cy="549833"/>
            <a:chOff x="4706333" y="4850205"/>
            <a:chExt cx="843254" cy="549833"/>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17798">
              <a:off x="4706333" y="4850205"/>
              <a:ext cx="843254" cy="549833"/>
            </a:xfrm>
            <a:prstGeom prst="rect">
              <a:avLst/>
            </a:prstGeom>
          </p:spPr>
        </p:pic>
        <p:sp>
          <p:nvSpPr>
            <p:cNvPr id="23" name="TextBox 22"/>
            <p:cNvSpPr txBox="1"/>
            <p:nvPr/>
          </p:nvSpPr>
          <p:spPr>
            <a:xfrm>
              <a:off x="4783673" y="4910188"/>
              <a:ext cx="621323" cy="400110"/>
            </a:xfrm>
            <a:prstGeom prst="rect">
              <a:avLst/>
            </a:prstGeom>
            <a:noFill/>
          </p:spPr>
          <p:txBody>
            <a:bodyPr wrap="square" rtlCol="0">
              <a:spAutoFit/>
            </a:bodyPr>
            <a:lstStyle/>
            <a:p>
              <a:pPr algn="ctr"/>
              <a:r>
                <a:rPr lang="en-GB" sz="2000" b="1" dirty="0" smtClean="0"/>
                <a:t>321</a:t>
              </a:r>
              <a:endParaRPr lang="en-GB" sz="2000" b="1" dirty="0"/>
            </a:p>
          </p:txBody>
        </p:sp>
      </p:grpSp>
      <p:grpSp>
        <p:nvGrpSpPr>
          <p:cNvPr id="21" name="Group 20"/>
          <p:cNvGrpSpPr/>
          <p:nvPr/>
        </p:nvGrpSpPr>
        <p:grpSpPr>
          <a:xfrm>
            <a:off x="2039470" y="4777985"/>
            <a:ext cx="955483" cy="549833"/>
            <a:chOff x="2039470" y="4777985"/>
            <a:chExt cx="955483" cy="549833"/>
          </a:xfrm>
        </p:grpSpPr>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2039470" y="4777985"/>
              <a:ext cx="955483" cy="549833"/>
            </a:xfrm>
            <a:prstGeom prst="rect">
              <a:avLst/>
            </a:prstGeom>
          </p:spPr>
        </p:pic>
        <p:sp>
          <p:nvSpPr>
            <p:cNvPr id="24" name="TextBox 23"/>
            <p:cNvSpPr txBox="1"/>
            <p:nvPr/>
          </p:nvSpPr>
          <p:spPr>
            <a:xfrm>
              <a:off x="2191217" y="4861056"/>
              <a:ext cx="621323" cy="400110"/>
            </a:xfrm>
            <a:prstGeom prst="rect">
              <a:avLst/>
            </a:prstGeom>
            <a:noFill/>
          </p:spPr>
          <p:txBody>
            <a:bodyPr wrap="square" rtlCol="0">
              <a:spAutoFit/>
            </a:bodyPr>
            <a:lstStyle/>
            <a:p>
              <a:pPr algn="ctr"/>
              <a:r>
                <a:rPr lang="en-GB" sz="2000" b="1" dirty="0" smtClean="0"/>
                <a:t>317</a:t>
              </a:r>
              <a:endParaRPr lang="en-GB" sz="2000" b="1" dirty="0"/>
            </a:p>
          </p:txBody>
        </p:sp>
      </p:grpSp>
      <p:grpSp>
        <p:nvGrpSpPr>
          <p:cNvPr id="20" name="Group 19"/>
          <p:cNvGrpSpPr/>
          <p:nvPr/>
        </p:nvGrpSpPr>
        <p:grpSpPr>
          <a:xfrm>
            <a:off x="958950" y="5318014"/>
            <a:ext cx="1061152" cy="549833"/>
            <a:chOff x="958950" y="5318014"/>
            <a:chExt cx="1061152" cy="549833"/>
          </a:xfrm>
        </p:grpSpPr>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320870">
              <a:off x="958950" y="5318014"/>
              <a:ext cx="1061152" cy="549833"/>
            </a:xfrm>
            <a:prstGeom prst="rect">
              <a:avLst/>
            </a:prstGeom>
          </p:spPr>
        </p:pic>
        <p:sp>
          <p:nvSpPr>
            <p:cNvPr id="25" name="TextBox 24"/>
            <p:cNvSpPr txBox="1"/>
            <p:nvPr/>
          </p:nvSpPr>
          <p:spPr>
            <a:xfrm>
              <a:off x="1094852" y="5385161"/>
              <a:ext cx="747779" cy="400110"/>
            </a:xfrm>
            <a:prstGeom prst="rect">
              <a:avLst/>
            </a:prstGeom>
            <a:noFill/>
          </p:spPr>
          <p:txBody>
            <a:bodyPr wrap="square" rtlCol="0">
              <a:spAutoFit/>
            </a:bodyPr>
            <a:lstStyle/>
            <a:p>
              <a:pPr algn="ctr"/>
              <a:r>
                <a:rPr lang="en-GB" sz="2000" b="1" dirty="0" smtClean="0"/>
                <a:t>304</a:t>
              </a:r>
              <a:endParaRPr lang="en-GB" sz="2000" b="1" dirty="0"/>
            </a:p>
          </p:txBody>
        </p:sp>
      </p:grpSp>
      <p:grpSp>
        <p:nvGrpSpPr>
          <p:cNvPr id="35" name="Group 34"/>
          <p:cNvGrpSpPr/>
          <p:nvPr/>
        </p:nvGrpSpPr>
        <p:grpSpPr>
          <a:xfrm>
            <a:off x="6048333" y="5177400"/>
            <a:ext cx="1157192" cy="665907"/>
            <a:chOff x="6048333" y="5177400"/>
            <a:chExt cx="1157192" cy="665907"/>
          </a:xfrm>
        </p:grpSpPr>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986789">
              <a:off x="6048333" y="5177400"/>
              <a:ext cx="1157192" cy="665907"/>
            </a:xfrm>
            <a:prstGeom prst="rect">
              <a:avLst/>
            </a:prstGeom>
          </p:spPr>
        </p:pic>
        <p:sp>
          <p:nvSpPr>
            <p:cNvPr id="26" name="TextBox 25"/>
            <p:cNvSpPr txBox="1"/>
            <p:nvPr/>
          </p:nvSpPr>
          <p:spPr>
            <a:xfrm>
              <a:off x="6253039" y="5344008"/>
              <a:ext cx="747779" cy="400110"/>
            </a:xfrm>
            <a:prstGeom prst="rect">
              <a:avLst/>
            </a:prstGeom>
            <a:noFill/>
          </p:spPr>
          <p:txBody>
            <a:bodyPr wrap="square" rtlCol="0">
              <a:spAutoFit/>
            </a:bodyPr>
            <a:lstStyle/>
            <a:p>
              <a:pPr algn="ctr"/>
              <a:r>
                <a:rPr lang="en-GB" sz="2000" b="1" dirty="0" smtClean="0"/>
                <a:t>305</a:t>
              </a:r>
              <a:endParaRPr lang="en-GB" sz="2000" b="1" dirty="0"/>
            </a:p>
          </p:txBody>
        </p:sp>
      </p:grpSp>
      <p:grpSp>
        <p:nvGrpSpPr>
          <p:cNvPr id="36" name="Group 35"/>
          <p:cNvGrpSpPr/>
          <p:nvPr/>
        </p:nvGrpSpPr>
        <p:grpSpPr>
          <a:xfrm>
            <a:off x="7253816" y="4483974"/>
            <a:ext cx="880803" cy="506859"/>
            <a:chOff x="7253816" y="4483974"/>
            <a:chExt cx="880803" cy="506859"/>
          </a:xfrm>
        </p:grpSpPr>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141010">
              <a:off x="7253816" y="4483974"/>
              <a:ext cx="880803" cy="506859"/>
            </a:xfrm>
            <a:prstGeom prst="rect">
              <a:avLst/>
            </a:prstGeom>
          </p:spPr>
        </p:pic>
        <p:sp>
          <p:nvSpPr>
            <p:cNvPr id="27" name="TextBox 26"/>
            <p:cNvSpPr txBox="1"/>
            <p:nvPr/>
          </p:nvSpPr>
          <p:spPr>
            <a:xfrm>
              <a:off x="7320327" y="4520996"/>
              <a:ext cx="747779" cy="400110"/>
            </a:xfrm>
            <a:prstGeom prst="rect">
              <a:avLst/>
            </a:prstGeom>
            <a:noFill/>
          </p:spPr>
          <p:txBody>
            <a:bodyPr wrap="square" rtlCol="0">
              <a:spAutoFit/>
            </a:bodyPr>
            <a:lstStyle/>
            <a:p>
              <a:pPr algn="ctr"/>
              <a:r>
                <a:rPr lang="en-GB" sz="2000" b="1" dirty="0" smtClean="0"/>
                <a:t>294</a:t>
              </a:r>
              <a:endParaRPr lang="en-GB" sz="2000" b="1" dirty="0"/>
            </a:p>
          </p:txBody>
        </p:sp>
      </p:grpSp>
      <p:sp>
        <p:nvSpPr>
          <p:cNvPr id="28" name="TextBox 27"/>
          <p:cNvSpPr txBox="1"/>
          <p:nvPr/>
        </p:nvSpPr>
        <p:spPr>
          <a:xfrm>
            <a:off x="1201796" y="2567602"/>
            <a:ext cx="747779" cy="400110"/>
          </a:xfrm>
          <a:prstGeom prst="rect">
            <a:avLst/>
          </a:prstGeom>
          <a:noFill/>
        </p:spPr>
        <p:txBody>
          <a:bodyPr wrap="square" rtlCol="0">
            <a:spAutoFit/>
          </a:bodyPr>
          <a:lstStyle/>
          <a:p>
            <a:pPr algn="ctr"/>
            <a:r>
              <a:rPr lang="en-GB" sz="2000" b="1" dirty="0" smtClean="0"/>
              <a:t>280</a:t>
            </a:r>
            <a:endParaRPr lang="en-GB" sz="2000" b="1" dirty="0"/>
          </a:p>
        </p:txBody>
      </p:sp>
      <p:sp>
        <p:nvSpPr>
          <p:cNvPr id="29" name="TextBox 28"/>
          <p:cNvSpPr txBox="1"/>
          <p:nvPr/>
        </p:nvSpPr>
        <p:spPr>
          <a:xfrm>
            <a:off x="2247174" y="3712974"/>
            <a:ext cx="747779" cy="400110"/>
          </a:xfrm>
          <a:prstGeom prst="rect">
            <a:avLst/>
          </a:prstGeom>
          <a:noFill/>
        </p:spPr>
        <p:txBody>
          <a:bodyPr wrap="square" rtlCol="0">
            <a:spAutoFit/>
          </a:bodyPr>
          <a:lstStyle/>
          <a:p>
            <a:pPr algn="ctr"/>
            <a:r>
              <a:rPr lang="en-GB" sz="2000" b="1" dirty="0" smtClean="0"/>
              <a:t>290</a:t>
            </a:r>
            <a:endParaRPr lang="en-GB" sz="2000" b="1" dirty="0"/>
          </a:p>
        </p:txBody>
      </p:sp>
      <p:sp>
        <p:nvSpPr>
          <p:cNvPr id="30" name="TextBox 29"/>
          <p:cNvSpPr txBox="1"/>
          <p:nvPr/>
        </p:nvSpPr>
        <p:spPr>
          <a:xfrm>
            <a:off x="3407918" y="2483625"/>
            <a:ext cx="747779" cy="400110"/>
          </a:xfrm>
          <a:prstGeom prst="rect">
            <a:avLst/>
          </a:prstGeom>
          <a:noFill/>
        </p:spPr>
        <p:txBody>
          <a:bodyPr wrap="square" rtlCol="0">
            <a:spAutoFit/>
          </a:bodyPr>
          <a:lstStyle/>
          <a:p>
            <a:pPr algn="ctr"/>
            <a:r>
              <a:rPr lang="en-GB" sz="2000" b="1" dirty="0" smtClean="0"/>
              <a:t>300</a:t>
            </a:r>
            <a:endParaRPr lang="en-GB" sz="2000" b="1" dirty="0"/>
          </a:p>
        </p:txBody>
      </p:sp>
      <p:sp>
        <p:nvSpPr>
          <p:cNvPr id="31" name="TextBox 30"/>
          <p:cNvSpPr txBox="1"/>
          <p:nvPr/>
        </p:nvSpPr>
        <p:spPr>
          <a:xfrm>
            <a:off x="4694116" y="3429413"/>
            <a:ext cx="747779" cy="400110"/>
          </a:xfrm>
          <a:prstGeom prst="rect">
            <a:avLst/>
          </a:prstGeom>
          <a:noFill/>
        </p:spPr>
        <p:txBody>
          <a:bodyPr wrap="square" rtlCol="0">
            <a:spAutoFit/>
          </a:bodyPr>
          <a:lstStyle/>
          <a:p>
            <a:pPr algn="ctr"/>
            <a:r>
              <a:rPr lang="en-GB" sz="2000" b="1" dirty="0" smtClean="0"/>
              <a:t>300</a:t>
            </a:r>
            <a:endParaRPr lang="en-GB" sz="2000" b="1" dirty="0"/>
          </a:p>
        </p:txBody>
      </p:sp>
      <p:sp>
        <p:nvSpPr>
          <p:cNvPr id="32" name="TextBox 31"/>
          <p:cNvSpPr txBox="1"/>
          <p:nvPr/>
        </p:nvSpPr>
        <p:spPr>
          <a:xfrm>
            <a:off x="6207964" y="2101885"/>
            <a:ext cx="747779" cy="400110"/>
          </a:xfrm>
          <a:prstGeom prst="rect">
            <a:avLst/>
          </a:prstGeom>
          <a:noFill/>
        </p:spPr>
        <p:txBody>
          <a:bodyPr wrap="square" rtlCol="0">
            <a:spAutoFit/>
          </a:bodyPr>
          <a:lstStyle/>
          <a:p>
            <a:pPr algn="ctr"/>
            <a:r>
              <a:rPr lang="en-GB" sz="2000" b="1" dirty="0" smtClean="0"/>
              <a:t>310</a:t>
            </a:r>
            <a:endParaRPr lang="en-GB" sz="2000" b="1" dirty="0"/>
          </a:p>
        </p:txBody>
      </p:sp>
      <p:sp>
        <p:nvSpPr>
          <p:cNvPr id="33" name="TextBox 32"/>
          <p:cNvSpPr txBox="1"/>
          <p:nvPr/>
        </p:nvSpPr>
        <p:spPr>
          <a:xfrm>
            <a:off x="6971982" y="3531342"/>
            <a:ext cx="747779" cy="400110"/>
          </a:xfrm>
          <a:prstGeom prst="rect">
            <a:avLst/>
          </a:prstGeom>
          <a:noFill/>
        </p:spPr>
        <p:txBody>
          <a:bodyPr wrap="square" rtlCol="0">
            <a:spAutoFit/>
          </a:bodyPr>
          <a:lstStyle/>
          <a:p>
            <a:pPr algn="ctr"/>
            <a:r>
              <a:rPr lang="en-GB" sz="2000" b="1" dirty="0" smtClean="0"/>
              <a:t>320</a:t>
            </a:r>
            <a:endParaRPr lang="en-GB" sz="2000" b="1" dirty="0"/>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7.40741E-7 L 0.24409 -0.35926 " pathEditMode="relative" rAng="0" ptsTypes="AA">
                                      <p:cBhvr>
                                        <p:cTn id="6" dur="2000" fill="hold"/>
                                        <p:tgtEl>
                                          <p:spTgt spid="20"/>
                                        </p:tgtEl>
                                        <p:attrNameLst>
                                          <p:attrName>ppt_x</p:attrName>
                                          <p:attrName>ppt_y</p:attrName>
                                        </p:attrNameLst>
                                      </p:cBhvr>
                                      <p:rCtr x="12205" y="-1796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7778E-6 4.44444E-6 L 0.49635 -0.25255 " pathEditMode="relative" rAng="0" ptsTypes="AA">
                                      <p:cBhvr>
                                        <p:cTn id="10" dur="2000" fill="hold"/>
                                        <p:tgtEl>
                                          <p:spTgt spid="21"/>
                                        </p:tgtEl>
                                        <p:attrNameLst>
                                          <p:attrName>ppt_x</p:attrName>
                                          <p:attrName>ppt_y</p:attrName>
                                        </p:attrNameLst>
                                      </p:cBhvr>
                                      <p:rCtr x="24809" y="-126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66667E-6 -2.22222E-6 L -0.14357 -0.17037 " pathEditMode="relative" rAng="0" ptsTypes="AA">
                                      <p:cBhvr>
                                        <p:cTn id="14" dur="2000" fill="hold"/>
                                        <p:tgtEl>
                                          <p:spTgt spid="22"/>
                                        </p:tgtEl>
                                        <p:attrNameLst>
                                          <p:attrName>ppt_x</p:attrName>
                                          <p:attrName>ppt_y</p:attrName>
                                        </p:attrNameLst>
                                      </p:cBhvr>
                                      <p:rCtr x="-7187" y="-851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88889E-6 -2.22222E-6 L 0.2 -0.13588 " pathEditMode="relative" rAng="0" ptsTypes="AA">
                                      <p:cBhvr>
                                        <p:cTn id="18" dur="2000" fill="hold"/>
                                        <p:tgtEl>
                                          <p:spTgt spid="34"/>
                                        </p:tgtEl>
                                        <p:attrNameLst>
                                          <p:attrName>ppt_x</p:attrName>
                                          <p:attrName>ppt_y</p:attrName>
                                        </p:attrNameLst>
                                      </p:cBhvr>
                                      <p:rCtr x="10000" y="-680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2.77778E-6 -2.22222E-6 L -0.00642 -0.40648 " pathEditMode="relative" rAng="0" ptsTypes="AA">
                                      <p:cBhvr>
                                        <p:cTn id="22" dur="2000" fill="hold"/>
                                        <p:tgtEl>
                                          <p:spTgt spid="35"/>
                                        </p:tgtEl>
                                        <p:attrNameLst>
                                          <p:attrName>ppt_x</p:attrName>
                                          <p:attrName>ppt_y</p:attrName>
                                        </p:attrNameLst>
                                      </p:cBhvr>
                                      <p:rCtr x="-330" y="-2032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55556E-7 -7.40741E-7 L -0.54913 -0.19259 " pathEditMode="relative" rAng="0" ptsTypes="AA">
                                      <p:cBhvr>
                                        <p:cTn id="26" dur="2000" fill="hold"/>
                                        <p:tgtEl>
                                          <p:spTgt spid="36"/>
                                        </p:tgtEl>
                                        <p:attrNameLst>
                                          <p:attrName>ppt_x</p:attrName>
                                          <p:attrName>ppt_y</p:attrName>
                                        </p:attrNameLst>
                                      </p:cBhvr>
                                      <p:rCtr x="-27465" y="-9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45574" y="702863"/>
            <a:ext cx="2923701"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Rounding to the Nearest 10</a:t>
            </a:r>
            <a:endParaRPr lang="en-GB" sz="1600" b="1" dirty="0">
              <a:solidFill>
                <a:schemeClr val="bg1"/>
              </a:solidFill>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0" name="Rectangle 29"/>
          <p:cNvSpPr/>
          <p:nvPr/>
        </p:nvSpPr>
        <p:spPr>
          <a:xfrm>
            <a:off x="336927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smtClean="0">
                <a:solidFill>
                  <a:schemeClr val="bg1"/>
                </a:solidFill>
              </a:rPr>
              <a:t>Deeper</a:t>
            </a:r>
            <a:endParaRPr lang="en-GB" sz="1600" b="1" dirty="0">
              <a:solidFill>
                <a:schemeClr val="bg1"/>
              </a:solidFill>
            </a:endParaRPr>
          </a:p>
        </p:txBody>
      </p:sp>
      <p:cxnSp>
        <p:nvCxnSpPr>
          <p:cNvPr id="68" name="Straight Connector 67"/>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0" y="1260516"/>
            <a:ext cx="7620000" cy="976403"/>
          </a:xfrm>
          <a:prstGeom prst="rect">
            <a:avLst/>
          </a:prstGeom>
          <a:solidFill>
            <a:schemeClr val="bg1"/>
          </a:solidFill>
          <a:ln w="28575">
            <a:solidFill>
              <a:srgbClr val="E94C17"/>
            </a:solidFill>
          </a:ln>
        </p:spPr>
        <p:txBody>
          <a:bodyPr wrap="square" lIns="108000" tIns="72000" rIns="108000" bIns="72000" rtlCol="0">
            <a:spAutoFit/>
          </a:bodyPr>
          <a:lstStyle/>
          <a:p>
            <a:pPr algn="ctr"/>
            <a:r>
              <a:rPr lang="en-GB" dirty="0"/>
              <a:t>Helen is checking the gauges on her control panel and </a:t>
            </a:r>
            <a:r>
              <a:rPr lang="en-GB" dirty="0" smtClean="0"/>
              <a:t/>
            </a:r>
            <a:br>
              <a:rPr lang="en-GB" dirty="0" smtClean="0"/>
            </a:br>
            <a:r>
              <a:rPr lang="en-GB" dirty="0" smtClean="0"/>
              <a:t>rounding </a:t>
            </a:r>
            <a:r>
              <a:rPr lang="en-GB" dirty="0"/>
              <a:t>the readings to the nearest ten. Check her readings and </a:t>
            </a:r>
            <a:r>
              <a:rPr lang="en-GB" dirty="0" smtClean="0"/>
              <a:t/>
            </a:r>
            <a:br>
              <a:rPr lang="en-GB" dirty="0" smtClean="0"/>
            </a:br>
            <a:r>
              <a:rPr lang="en-GB" dirty="0" smtClean="0"/>
              <a:t>correct </a:t>
            </a:r>
            <a:r>
              <a:rPr lang="en-GB" dirty="0"/>
              <a:t>any mistakes. </a:t>
            </a:r>
          </a:p>
        </p:txBody>
      </p:sp>
      <p:sp>
        <p:nvSpPr>
          <p:cNvPr id="9" name="TextBox 8"/>
          <p:cNvSpPr txBox="1"/>
          <p:nvPr/>
        </p:nvSpPr>
        <p:spPr>
          <a:xfrm>
            <a:off x="768350" y="2236919"/>
            <a:ext cx="7620000" cy="422405"/>
          </a:xfrm>
          <a:prstGeom prst="rect">
            <a:avLst/>
          </a:prstGeom>
          <a:solidFill>
            <a:srgbClr val="E94C17"/>
          </a:solidFill>
          <a:ln w="28575">
            <a:solidFill>
              <a:srgbClr val="E94C17"/>
            </a:solidFill>
          </a:ln>
        </p:spPr>
        <p:txBody>
          <a:bodyPr wrap="square" lIns="108000" tIns="72000" rIns="108000" bIns="72000" rtlCol="0">
            <a:spAutoFit/>
          </a:bodyPr>
          <a:lstStyle/>
          <a:p>
            <a:pPr algn="ctr"/>
            <a:r>
              <a:rPr lang="en-GB" b="1" dirty="0">
                <a:solidFill>
                  <a:schemeClr val="bg1"/>
                </a:solidFill>
              </a:rPr>
              <a:t>Can you explain any mistakes that she has made?</a:t>
            </a:r>
          </a:p>
        </p:txBody>
      </p:sp>
      <p:grpSp>
        <p:nvGrpSpPr>
          <p:cNvPr id="3" name="Group 2"/>
          <p:cNvGrpSpPr/>
          <p:nvPr/>
        </p:nvGrpSpPr>
        <p:grpSpPr>
          <a:xfrm>
            <a:off x="755651" y="2813538"/>
            <a:ext cx="7632700" cy="3244362"/>
            <a:chOff x="755650" y="2813538"/>
            <a:chExt cx="8029687" cy="3244362"/>
          </a:xfrm>
          <a:solidFill>
            <a:srgbClr val="F3A285"/>
          </a:solidFill>
        </p:grpSpPr>
        <p:sp>
          <p:nvSpPr>
            <p:cNvPr id="2" name="Rectangle 1"/>
            <p:cNvSpPr/>
            <p:nvPr/>
          </p:nvSpPr>
          <p:spPr>
            <a:xfrm>
              <a:off x="755650" y="2813538"/>
              <a:ext cx="2613625" cy="3244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463681" y="2813538"/>
              <a:ext cx="2613625" cy="3244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171712" y="2813538"/>
              <a:ext cx="2613625" cy="32443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p:cNvSpPr/>
          <p:nvPr/>
        </p:nvSpPr>
        <p:spPr>
          <a:xfrm>
            <a:off x="768349" y="2813538"/>
            <a:ext cx="2471709" cy="646331"/>
          </a:xfrm>
          <a:prstGeom prst="rect">
            <a:avLst/>
          </a:prstGeom>
        </p:spPr>
        <p:txBody>
          <a:bodyPr wrap="square">
            <a:spAutoFit/>
          </a:bodyPr>
          <a:lstStyle/>
          <a:p>
            <a:pPr algn="ctr"/>
            <a:r>
              <a:rPr lang="en-GB" b="1" dirty="0">
                <a:latin typeface="Kalam" panose="02000000000000000000" pitchFamily="2" charset="0"/>
                <a:cs typeface="Kalam" panose="02000000000000000000" pitchFamily="2" charset="0"/>
              </a:rPr>
              <a:t>Rounded to the nearest ten, this reads 560.</a:t>
            </a:r>
          </a:p>
        </p:txBody>
      </p:sp>
      <p:sp>
        <p:nvSpPr>
          <p:cNvPr id="14" name="Rectangle 13"/>
          <p:cNvSpPr/>
          <p:nvPr/>
        </p:nvSpPr>
        <p:spPr>
          <a:xfrm>
            <a:off x="3329796" y="2813537"/>
            <a:ext cx="2471709" cy="646331"/>
          </a:xfrm>
          <a:prstGeom prst="rect">
            <a:avLst/>
          </a:prstGeom>
        </p:spPr>
        <p:txBody>
          <a:bodyPr wrap="square">
            <a:spAutoFit/>
          </a:bodyPr>
          <a:lstStyle/>
          <a:p>
            <a:pPr algn="ctr"/>
            <a:r>
              <a:rPr lang="en-GB" b="1" dirty="0">
                <a:latin typeface="Kalam" panose="02000000000000000000" pitchFamily="2" charset="0"/>
                <a:cs typeface="Kalam" panose="02000000000000000000" pitchFamily="2" charset="0"/>
              </a:rPr>
              <a:t>Rounded to the nearest ten, this reads 600.</a:t>
            </a:r>
          </a:p>
        </p:txBody>
      </p:sp>
      <p:sp>
        <p:nvSpPr>
          <p:cNvPr id="15" name="Rectangle 14"/>
          <p:cNvSpPr/>
          <p:nvPr/>
        </p:nvSpPr>
        <p:spPr>
          <a:xfrm>
            <a:off x="5916641" y="2813537"/>
            <a:ext cx="2471709" cy="646331"/>
          </a:xfrm>
          <a:prstGeom prst="rect">
            <a:avLst/>
          </a:prstGeom>
        </p:spPr>
        <p:txBody>
          <a:bodyPr wrap="square">
            <a:spAutoFit/>
          </a:bodyPr>
          <a:lstStyle/>
          <a:p>
            <a:pPr algn="ctr"/>
            <a:r>
              <a:rPr lang="en-GB" b="1" dirty="0">
                <a:latin typeface="Kalam" panose="02000000000000000000" pitchFamily="2" charset="0"/>
                <a:cs typeface="Kalam" panose="02000000000000000000" pitchFamily="2" charset="0"/>
              </a:rPr>
              <a:t>Rounded to the nearest ten, this reads 350.</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009" y="3614083"/>
            <a:ext cx="1483692" cy="148337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6504" y="3616677"/>
            <a:ext cx="1483692" cy="1483379"/>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558" y="3614082"/>
            <a:ext cx="1483692" cy="1483379"/>
          </a:xfrm>
          <a:prstGeom prst="rect">
            <a:avLst/>
          </a:prstGeom>
        </p:spPr>
      </p:pic>
      <p:grpSp>
        <p:nvGrpSpPr>
          <p:cNvPr id="16" name="Group 15"/>
          <p:cNvGrpSpPr/>
          <p:nvPr/>
        </p:nvGrpSpPr>
        <p:grpSpPr>
          <a:xfrm>
            <a:off x="1602497" y="3965253"/>
            <a:ext cx="790717" cy="449470"/>
            <a:chOff x="1602496" y="3965253"/>
            <a:chExt cx="790717" cy="44947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496" y="3965254"/>
              <a:ext cx="238197" cy="44946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8756" y="3965253"/>
              <a:ext cx="238196" cy="44946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016" y="3965253"/>
              <a:ext cx="238197" cy="449469"/>
            </a:xfrm>
            <a:prstGeom prst="rect">
              <a:avLst/>
            </a:prstGeom>
          </p:spPr>
        </p:pic>
      </p:grpSp>
      <p:grpSp>
        <p:nvGrpSpPr>
          <p:cNvPr id="24" name="Group 23"/>
          <p:cNvGrpSpPr/>
          <p:nvPr/>
        </p:nvGrpSpPr>
        <p:grpSpPr>
          <a:xfrm>
            <a:off x="4182991" y="3965253"/>
            <a:ext cx="790716" cy="449470"/>
            <a:chOff x="1602496" y="3965253"/>
            <a:chExt cx="790716" cy="449470"/>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2496" y="3965254"/>
              <a:ext cx="238197" cy="449469"/>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9045" y="3965253"/>
              <a:ext cx="237618" cy="449469"/>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5016" y="3965253"/>
              <a:ext cx="238196" cy="449469"/>
            </a:xfrm>
            <a:prstGeom prst="rect">
              <a:avLst/>
            </a:prstGeom>
          </p:spPr>
        </p:pic>
      </p:grpSp>
      <p:grpSp>
        <p:nvGrpSpPr>
          <p:cNvPr id="28" name="Group 27"/>
          <p:cNvGrpSpPr/>
          <p:nvPr/>
        </p:nvGrpSpPr>
        <p:grpSpPr>
          <a:xfrm>
            <a:off x="6765045" y="3965252"/>
            <a:ext cx="790717" cy="449469"/>
            <a:chOff x="1602496" y="3965253"/>
            <a:chExt cx="790717" cy="449469"/>
          </a:xfrm>
        </p:grpSpPr>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2496" y="3980170"/>
              <a:ext cx="238197" cy="419636"/>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8756" y="3965253"/>
              <a:ext cx="238196" cy="449469"/>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5016" y="3980169"/>
              <a:ext cx="238197" cy="419636"/>
            </a:xfrm>
            <a:prstGeom prst="rect">
              <a:avLst/>
            </a:prstGeom>
          </p:spPr>
        </p:pic>
      </p:grpSp>
      <p:sp>
        <p:nvSpPr>
          <p:cNvPr id="20" name="TextBox 19"/>
          <p:cNvSpPr txBox="1"/>
          <p:nvPr/>
        </p:nvSpPr>
        <p:spPr>
          <a:xfrm>
            <a:off x="1256009" y="4525609"/>
            <a:ext cx="1483692" cy="369332"/>
          </a:xfrm>
          <a:prstGeom prst="rect">
            <a:avLst/>
          </a:prstGeom>
          <a:noFill/>
        </p:spPr>
        <p:txBody>
          <a:bodyPr wrap="square" rtlCol="0">
            <a:spAutoFit/>
          </a:bodyPr>
          <a:lstStyle/>
          <a:p>
            <a:pPr algn="ctr"/>
            <a:r>
              <a:rPr lang="en-GB" dirty="0" smtClean="0">
                <a:solidFill>
                  <a:schemeClr val="bg1"/>
                </a:solidFill>
              </a:rPr>
              <a:t>FUEL</a:t>
            </a:r>
            <a:endParaRPr lang="en-GB" dirty="0">
              <a:solidFill>
                <a:schemeClr val="bg1"/>
              </a:solidFill>
            </a:endParaRPr>
          </a:p>
        </p:txBody>
      </p:sp>
      <p:sp>
        <p:nvSpPr>
          <p:cNvPr id="36" name="TextBox 35"/>
          <p:cNvSpPr txBox="1"/>
          <p:nvPr/>
        </p:nvSpPr>
        <p:spPr>
          <a:xfrm>
            <a:off x="3836504" y="4524312"/>
            <a:ext cx="1483692" cy="369332"/>
          </a:xfrm>
          <a:prstGeom prst="rect">
            <a:avLst/>
          </a:prstGeom>
          <a:noFill/>
        </p:spPr>
        <p:txBody>
          <a:bodyPr wrap="square" rtlCol="0">
            <a:spAutoFit/>
          </a:bodyPr>
          <a:lstStyle/>
          <a:p>
            <a:pPr algn="ctr"/>
            <a:r>
              <a:rPr lang="en-GB" dirty="0" smtClean="0">
                <a:solidFill>
                  <a:schemeClr val="bg1"/>
                </a:solidFill>
              </a:rPr>
              <a:t>OXYGEN</a:t>
            </a:r>
            <a:endParaRPr lang="en-GB" dirty="0">
              <a:solidFill>
                <a:schemeClr val="bg1"/>
              </a:solidFill>
            </a:endParaRPr>
          </a:p>
        </p:txBody>
      </p:sp>
      <p:sp>
        <p:nvSpPr>
          <p:cNvPr id="37" name="TextBox 36"/>
          <p:cNvSpPr txBox="1"/>
          <p:nvPr/>
        </p:nvSpPr>
        <p:spPr>
          <a:xfrm>
            <a:off x="6405864" y="4529390"/>
            <a:ext cx="1483692" cy="369332"/>
          </a:xfrm>
          <a:prstGeom prst="rect">
            <a:avLst/>
          </a:prstGeom>
          <a:noFill/>
        </p:spPr>
        <p:txBody>
          <a:bodyPr wrap="square" rtlCol="0">
            <a:spAutoFit/>
          </a:bodyPr>
          <a:lstStyle/>
          <a:p>
            <a:pPr algn="ctr"/>
            <a:r>
              <a:rPr lang="en-GB" dirty="0" smtClean="0">
                <a:solidFill>
                  <a:schemeClr val="bg1"/>
                </a:solidFill>
              </a:rPr>
              <a:t>CO₂</a:t>
            </a:r>
            <a:endParaRPr lang="en-GB" dirty="0">
              <a:solidFill>
                <a:schemeClr val="bg1"/>
              </a:solidFill>
            </a:endParaRPr>
          </a:p>
        </p:txBody>
      </p:sp>
      <p:sp>
        <p:nvSpPr>
          <p:cNvPr id="17" name="Rectangle 16"/>
          <p:cNvSpPr/>
          <p:nvPr/>
        </p:nvSpPr>
        <p:spPr>
          <a:xfrm>
            <a:off x="765035" y="3542159"/>
            <a:ext cx="2475023" cy="2994107"/>
          </a:xfrm>
          <a:prstGeom prst="rect">
            <a:avLst/>
          </a:prstGeom>
          <a:solidFill>
            <a:srgbClr val="87BD31"/>
          </a:solidFill>
          <a:ln w="28575">
            <a:solidFill>
              <a:schemeClr val="bg1"/>
            </a:solidFill>
          </a:ln>
        </p:spPr>
        <p:txBody>
          <a:bodyPr wrap="square" lIns="108000" tIns="72000" rIns="108000" bIns="72000">
            <a:noAutofit/>
          </a:bodyPr>
          <a:lstStyle/>
          <a:p>
            <a:pPr>
              <a:lnSpc>
                <a:spcPct val="107000"/>
              </a:lnSpc>
              <a:spcAft>
                <a:spcPts val="0"/>
              </a:spcAft>
            </a:pPr>
            <a:r>
              <a:rPr lang="en-GB" dirty="0">
                <a:solidFill>
                  <a:schemeClr val="bg1"/>
                </a:solidFill>
                <a:latin typeface="Twinkl" pitchFamily="50" charset="0"/>
                <a:ea typeface="Calibri" panose="020F0502020204030204" pitchFamily="34" charset="0"/>
                <a:cs typeface="Times New Roman" panose="02020603050405020304" pitchFamily="18" charset="0"/>
              </a:rPr>
              <a:t>Helen is incorrect. </a:t>
            </a:r>
            <a:r>
              <a:rPr lang="en-GB" dirty="0" smtClean="0">
                <a:solidFill>
                  <a:schemeClr val="bg1"/>
                </a:solidFill>
                <a:latin typeface="Twinkl" pitchFamily="50" charset="0"/>
                <a:ea typeface="Calibri" panose="020F0502020204030204" pitchFamily="34" charset="0"/>
                <a:cs typeface="Times New Roman" panose="02020603050405020304" pitchFamily="18" charset="0"/>
              </a:rPr>
              <a:t/>
            </a:r>
            <a:br>
              <a:rPr lang="en-GB" dirty="0" smtClean="0">
                <a:solidFill>
                  <a:schemeClr val="bg1"/>
                </a:solidFill>
                <a:latin typeface="Twinkl" pitchFamily="50" charset="0"/>
                <a:ea typeface="Calibri" panose="020F0502020204030204" pitchFamily="34" charset="0"/>
                <a:cs typeface="Times New Roman" panose="02020603050405020304" pitchFamily="18" charset="0"/>
              </a:rPr>
            </a:br>
            <a:r>
              <a:rPr lang="en-GB" dirty="0" smtClean="0">
                <a:solidFill>
                  <a:schemeClr val="bg1"/>
                </a:solidFill>
                <a:latin typeface="Twinkl" pitchFamily="50" charset="0"/>
                <a:ea typeface="Calibri" panose="020F0502020204030204" pitchFamily="34" charset="0"/>
                <a:cs typeface="Times New Roman" panose="02020603050405020304" pitchFamily="18" charset="0"/>
              </a:rPr>
              <a:t>The </a:t>
            </a:r>
            <a:r>
              <a:rPr lang="en-GB" dirty="0">
                <a:solidFill>
                  <a:schemeClr val="bg1"/>
                </a:solidFill>
                <a:latin typeface="Twinkl" pitchFamily="50" charset="0"/>
                <a:ea typeface="Calibri" panose="020F0502020204030204" pitchFamily="34" charset="0"/>
                <a:cs typeface="Times New Roman" panose="02020603050405020304" pitchFamily="18" charset="0"/>
              </a:rPr>
              <a:t>gauge reads 565. As the ones digit is a 5, this should be rounded up to 570.</a:t>
            </a:r>
          </a:p>
        </p:txBody>
      </p:sp>
      <p:sp>
        <p:nvSpPr>
          <p:cNvPr id="33" name="Rectangle 32"/>
          <p:cNvSpPr/>
          <p:nvPr/>
        </p:nvSpPr>
        <p:spPr>
          <a:xfrm>
            <a:off x="3340657" y="3542159"/>
            <a:ext cx="2486245" cy="2994107"/>
          </a:xfrm>
          <a:prstGeom prst="rect">
            <a:avLst/>
          </a:prstGeom>
          <a:solidFill>
            <a:srgbClr val="87BD31"/>
          </a:solidFill>
          <a:ln w="28575">
            <a:solidFill>
              <a:schemeClr val="bg1"/>
            </a:solidFill>
          </a:ln>
        </p:spPr>
        <p:txBody>
          <a:bodyPr wrap="square" lIns="108000" tIns="72000" rIns="108000" bIns="72000">
            <a:noAutofit/>
          </a:bodyPr>
          <a:lstStyle/>
          <a:p>
            <a:pPr>
              <a:lnSpc>
                <a:spcPct val="107000"/>
              </a:lnSpc>
              <a:spcAft>
                <a:spcPts val="0"/>
              </a:spcAft>
            </a:pPr>
            <a:r>
              <a:rPr lang="en-GB" dirty="0">
                <a:solidFill>
                  <a:schemeClr val="bg1"/>
                </a:solidFill>
                <a:latin typeface="Twinkl" pitchFamily="50" charset="0"/>
                <a:ea typeface="Calibri" panose="020F0502020204030204" pitchFamily="34" charset="0"/>
                <a:cs typeface="Times New Roman" panose="02020603050405020304" pitchFamily="18" charset="0"/>
              </a:rPr>
              <a:t>Helen is correct. </a:t>
            </a:r>
            <a:r>
              <a:rPr lang="en-GB" dirty="0" smtClean="0">
                <a:solidFill>
                  <a:schemeClr val="bg1"/>
                </a:solidFill>
                <a:latin typeface="Twinkl" pitchFamily="50" charset="0"/>
                <a:ea typeface="Calibri" panose="020F0502020204030204" pitchFamily="34" charset="0"/>
                <a:cs typeface="Times New Roman" panose="02020603050405020304" pitchFamily="18" charset="0"/>
              </a:rPr>
              <a:t/>
            </a:r>
            <a:br>
              <a:rPr lang="en-GB" dirty="0" smtClean="0">
                <a:solidFill>
                  <a:schemeClr val="bg1"/>
                </a:solidFill>
                <a:latin typeface="Twinkl" pitchFamily="50" charset="0"/>
                <a:ea typeface="Calibri" panose="020F0502020204030204" pitchFamily="34" charset="0"/>
                <a:cs typeface="Times New Roman" panose="02020603050405020304" pitchFamily="18" charset="0"/>
              </a:rPr>
            </a:br>
            <a:r>
              <a:rPr lang="en-GB" dirty="0" smtClean="0">
                <a:solidFill>
                  <a:schemeClr val="bg1"/>
                </a:solidFill>
                <a:latin typeface="Twinkl" pitchFamily="50" charset="0"/>
                <a:ea typeface="Calibri" panose="020F0502020204030204" pitchFamily="34" charset="0"/>
                <a:cs typeface="Times New Roman" panose="02020603050405020304" pitchFamily="18" charset="0"/>
              </a:rPr>
              <a:t>596 </a:t>
            </a:r>
            <a:r>
              <a:rPr lang="en-GB" dirty="0">
                <a:solidFill>
                  <a:schemeClr val="bg1"/>
                </a:solidFill>
                <a:latin typeface="Twinkl" pitchFamily="50" charset="0"/>
                <a:ea typeface="Calibri" panose="020F0502020204030204" pitchFamily="34" charset="0"/>
                <a:cs typeface="Times New Roman" panose="02020603050405020304" pitchFamily="18" charset="0"/>
              </a:rPr>
              <a:t>is between 590 and 600. As the ones digit is a six, the number is rounded up to 600.</a:t>
            </a:r>
          </a:p>
        </p:txBody>
      </p:sp>
      <p:sp>
        <p:nvSpPr>
          <p:cNvPr id="34" name="Rectangle 33"/>
          <p:cNvSpPr/>
          <p:nvPr/>
        </p:nvSpPr>
        <p:spPr>
          <a:xfrm>
            <a:off x="5913592" y="3542160"/>
            <a:ext cx="2462687" cy="2994106"/>
          </a:xfrm>
          <a:prstGeom prst="rect">
            <a:avLst/>
          </a:prstGeom>
          <a:solidFill>
            <a:srgbClr val="87BD31"/>
          </a:solidFill>
          <a:ln w="28575">
            <a:solidFill>
              <a:schemeClr val="bg1"/>
            </a:solidFill>
          </a:ln>
        </p:spPr>
        <p:txBody>
          <a:bodyPr wrap="square" lIns="108000" tIns="72000" rIns="108000" bIns="72000">
            <a:noAutofit/>
          </a:bodyPr>
          <a:lstStyle/>
          <a:p>
            <a:pPr>
              <a:lnSpc>
                <a:spcPct val="107000"/>
              </a:lnSpc>
              <a:spcAft>
                <a:spcPts val="0"/>
              </a:spcAft>
            </a:pPr>
            <a:r>
              <a:rPr lang="en-GB" dirty="0">
                <a:solidFill>
                  <a:schemeClr val="bg1"/>
                </a:solidFill>
                <a:latin typeface="Twinkl" pitchFamily="50" charset="0"/>
                <a:ea typeface="Calibri" panose="020F0502020204030204" pitchFamily="34" charset="0"/>
                <a:cs typeface="Times New Roman" panose="02020603050405020304" pitchFamily="18" charset="0"/>
              </a:rPr>
              <a:t>Helen is incorrect. </a:t>
            </a:r>
            <a:r>
              <a:rPr lang="en-GB" dirty="0" smtClean="0">
                <a:solidFill>
                  <a:schemeClr val="bg1"/>
                </a:solidFill>
                <a:latin typeface="Twinkl" pitchFamily="50" charset="0"/>
                <a:ea typeface="Calibri" panose="020F0502020204030204" pitchFamily="34" charset="0"/>
                <a:cs typeface="Times New Roman" panose="02020603050405020304" pitchFamily="18" charset="0"/>
              </a:rPr>
              <a:t/>
            </a:r>
            <a:br>
              <a:rPr lang="en-GB" dirty="0" smtClean="0">
                <a:solidFill>
                  <a:schemeClr val="bg1"/>
                </a:solidFill>
                <a:latin typeface="Twinkl" pitchFamily="50" charset="0"/>
                <a:ea typeface="Calibri" panose="020F0502020204030204" pitchFamily="34" charset="0"/>
                <a:cs typeface="Times New Roman" panose="02020603050405020304" pitchFamily="18" charset="0"/>
              </a:rPr>
            </a:br>
            <a:r>
              <a:rPr lang="en-GB" dirty="0" smtClean="0">
                <a:solidFill>
                  <a:schemeClr val="bg1"/>
                </a:solidFill>
                <a:latin typeface="Twinkl" pitchFamily="50" charset="0"/>
                <a:ea typeface="Calibri" panose="020F0502020204030204" pitchFamily="34" charset="0"/>
                <a:cs typeface="Times New Roman" panose="02020603050405020304" pitchFamily="18" charset="0"/>
              </a:rPr>
              <a:t>362 </a:t>
            </a:r>
            <a:r>
              <a:rPr lang="en-GB" dirty="0">
                <a:solidFill>
                  <a:schemeClr val="bg1"/>
                </a:solidFill>
                <a:latin typeface="Twinkl" pitchFamily="50" charset="0"/>
                <a:ea typeface="Calibri" panose="020F0502020204030204" pitchFamily="34" charset="0"/>
                <a:cs typeface="Times New Roman" panose="02020603050405020304" pitchFamily="18" charset="0"/>
              </a:rPr>
              <a:t>is between 360 and 370. The number should be rounded down to 360, not to 350.</a:t>
            </a:r>
          </a:p>
        </p:txBody>
      </p:sp>
      <p:pic>
        <p:nvPicPr>
          <p:cNvPr id="35" name="Picture 34"/>
          <p:cNvPicPr>
            <a:picLocks noChangeAspect="1"/>
          </p:cNvPicPr>
          <p:nvPr/>
        </p:nvPicPr>
        <p:blipFill rotWithShape="1">
          <a:blip r:embed="rId9">
            <a:extLst>
              <a:ext uri="{28A0092B-C50C-407E-A947-70E740481C1C}">
                <a14:useLocalDpi xmlns:a14="http://schemas.microsoft.com/office/drawing/2010/main" val="0"/>
              </a:ext>
            </a:extLst>
          </a:blip>
          <a:srcRect t="93466"/>
          <a:stretch/>
        </p:blipFill>
        <p:spPr>
          <a:xfrm>
            <a:off x="0" y="6409854"/>
            <a:ext cx="9144000" cy="448146"/>
          </a:xfrm>
          <a:prstGeom prst="rect">
            <a:avLst/>
          </a:prstGeom>
        </p:spPr>
      </p:pic>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616041399"/>
              </p:ext>
            </p:extLst>
          </p:nvPr>
        </p:nvGraphicFramePr>
        <p:xfrm>
          <a:off x="755650" y="2295161"/>
          <a:ext cx="3816350" cy="2310862"/>
        </p:xfrm>
        <a:graphic>
          <a:graphicData uri="http://schemas.openxmlformats.org/drawingml/2006/table">
            <a:tbl>
              <a:tblPr firstRow="1" bandRow="1">
                <a:tableStyleId>{5C22544A-7EE6-4342-B048-85BDC9FD1C3A}</a:tableStyleId>
              </a:tblPr>
              <a:tblGrid>
                <a:gridCol w="3816350"/>
              </a:tblGrid>
              <a:tr h="717671">
                <a:tc>
                  <a:txBody>
                    <a:bodyPr/>
                    <a:lstStyle/>
                    <a:p>
                      <a:pPr marL="285750" indent="-285750" algn="l">
                        <a:buFont typeface="Arial" panose="020B0604020202020204" pitchFamily="34" charset="0"/>
                        <a:buChar char="•"/>
                      </a:pPr>
                      <a:r>
                        <a:rPr lang="en-GB" sz="1600" b="0" dirty="0" smtClean="0">
                          <a:solidFill>
                            <a:schemeClr val="tx1"/>
                          </a:solidFill>
                        </a:rPr>
                        <a:t>It is a three-digit number that is </a:t>
                      </a:r>
                      <a:br>
                        <a:rPr lang="en-GB" sz="1600" b="0" dirty="0" smtClean="0">
                          <a:solidFill>
                            <a:schemeClr val="tx1"/>
                          </a:solidFill>
                        </a:rPr>
                      </a:br>
                      <a:r>
                        <a:rPr lang="en-GB" sz="1600" b="0" dirty="0" smtClean="0">
                          <a:solidFill>
                            <a:schemeClr val="tx1"/>
                          </a:solidFill>
                        </a:rPr>
                        <a:t>less than 300.</a:t>
                      </a: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17671">
                <a:tc>
                  <a:txBody>
                    <a:bodyPr/>
                    <a:lstStyle/>
                    <a:p>
                      <a:pPr marL="285750" indent="-285750" algn="l">
                        <a:buFont typeface="Arial" panose="020B0604020202020204" pitchFamily="34" charset="0"/>
                        <a:buChar char="•"/>
                      </a:pPr>
                      <a:r>
                        <a:rPr lang="en-GB" sz="1600" b="0" dirty="0" smtClean="0">
                          <a:solidFill>
                            <a:schemeClr val="tx1"/>
                          </a:solidFill>
                        </a:rPr>
                        <a:t>When the number is rounded to the nearest ten, its digits are all even.</a:t>
                      </a: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17671">
                <a:tc>
                  <a:txBody>
                    <a:bodyPr/>
                    <a:lstStyle/>
                    <a:p>
                      <a:pPr marL="285750" indent="-285750" algn="l">
                        <a:buFont typeface="Arial" panose="020B0604020202020204" pitchFamily="34" charset="0"/>
                        <a:buChar char="•"/>
                      </a:pPr>
                      <a:r>
                        <a:rPr lang="en-GB" sz="1600" b="0" dirty="0" smtClean="0">
                          <a:solidFill>
                            <a:schemeClr val="tx1"/>
                          </a:solidFill>
                        </a:rPr>
                        <a:t>The tens digit is three times the hundreds digit.</a:t>
                      </a:r>
                      <a:br>
                        <a:rPr lang="en-GB" sz="1600" b="0" dirty="0" smtClean="0">
                          <a:solidFill>
                            <a:schemeClr val="tx1"/>
                          </a:solidFill>
                        </a:rPr>
                      </a:br>
                      <a:endParaRPr lang="en-GB" sz="1600" b="0" dirty="0" smtClean="0">
                        <a:solidFill>
                          <a:schemeClr val="tx1"/>
                        </a:solidFill>
                      </a:endParaRP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8" name="Rectangle 7"/>
          <p:cNvSpPr/>
          <p:nvPr/>
        </p:nvSpPr>
        <p:spPr>
          <a:xfrm>
            <a:off x="445574" y="702863"/>
            <a:ext cx="2923701"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Rounding to the Nearest 10</a:t>
            </a:r>
            <a:endParaRPr lang="en-GB" sz="1600" b="1" dirty="0">
              <a:solidFill>
                <a:schemeClr val="bg1"/>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369276"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cxnSp>
        <p:nvCxnSpPr>
          <p:cNvPr id="77" name="Straight Connector 7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5650" y="1260516"/>
            <a:ext cx="7626350" cy="422405"/>
          </a:xfrm>
          <a:prstGeom prst="rect">
            <a:avLst/>
          </a:prstGeom>
          <a:solidFill>
            <a:schemeClr val="bg1"/>
          </a:solidFill>
          <a:ln w="28575">
            <a:solidFill>
              <a:srgbClr val="E94C17"/>
            </a:solidFill>
          </a:ln>
        </p:spPr>
        <p:txBody>
          <a:bodyPr wrap="square" lIns="108000" tIns="72000" rIns="108000" bIns="72000" rtlCol="0">
            <a:spAutoFit/>
          </a:bodyPr>
          <a:lstStyle/>
          <a:p>
            <a:pPr algn="ctr"/>
            <a:r>
              <a:rPr lang="en-GB" dirty="0"/>
              <a:t>Read the clues below. </a:t>
            </a:r>
          </a:p>
        </p:txBody>
      </p:sp>
      <p:sp>
        <p:nvSpPr>
          <p:cNvPr id="10" name="TextBox 9"/>
          <p:cNvSpPr txBox="1"/>
          <p:nvPr/>
        </p:nvSpPr>
        <p:spPr>
          <a:xfrm>
            <a:off x="755650" y="1708638"/>
            <a:ext cx="7632700" cy="422405"/>
          </a:xfrm>
          <a:prstGeom prst="rect">
            <a:avLst/>
          </a:prstGeom>
          <a:solidFill>
            <a:srgbClr val="E94C17"/>
          </a:solidFill>
          <a:ln w="28575">
            <a:solidFill>
              <a:srgbClr val="E94C17"/>
            </a:solidFill>
          </a:ln>
        </p:spPr>
        <p:txBody>
          <a:bodyPr wrap="square" lIns="108000" tIns="72000" rIns="108000" bIns="72000" rtlCol="0">
            <a:spAutoFit/>
          </a:bodyPr>
          <a:lstStyle/>
          <a:p>
            <a:pPr algn="ctr"/>
            <a:r>
              <a:rPr lang="en-GB" b="1" dirty="0">
                <a:solidFill>
                  <a:schemeClr val="bg1"/>
                </a:solidFill>
              </a:rPr>
              <a:t>What could the number be on the side of the </a:t>
            </a:r>
            <a:r>
              <a:rPr lang="en-GB" b="1" dirty="0" smtClean="0">
                <a:solidFill>
                  <a:schemeClr val="bg1"/>
                </a:solidFill>
              </a:rPr>
              <a:t>rocket? </a:t>
            </a:r>
            <a:endParaRPr lang="en-GB" b="1" dirty="0">
              <a:solidFill>
                <a:schemeClr val="bg1"/>
              </a:solidFill>
            </a:endParaRPr>
          </a:p>
        </p:txBody>
      </p:sp>
      <p:sp>
        <p:nvSpPr>
          <p:cNvPr id="11" name="TextBox 10"/>
          <p:cNvSpPr txBox="1"/>
          <p:nvPr/>
        </p:nvSpPr>
        <p:spPr>
          <a:xfrm>
            <a:off x="774700" y="4770141"/>
            <a:ext cx="7613649" cy="422405"/>
          </a:xfrm>
          <a:prstGeom prst="rect">
            <a:avLst/>
          </a:prstGeom>
          <a:solidFill>
            <a:srgbClr val="E94C17"/>
          </a:solidFill>
          <a:ln w="28575">
            <a:solidFill>
              <a:srgbClr val="E94C17"/>
            </a:solidFill>
          </a:ln>
        </p:spPr>
        <p:txBody>
          <a:bodyPr wrap="square" lIns="108000" tIns="72000" rIns="108000" bIns="72000" rtlCol="0">
            <a:spAutoFit/>
          </a:bodyPr>
          <a:lstStyle/>
          <a:p>
            <a:pPr algn="ctr"/>
            <a:r>
              <a:rPr lang="en-GB" b="1" dirty="0">
                <a:solidFill>
                  <a:schemeClr val="bg1"/>
                </a:solidFill>
              </a:rPr>
              <a:t>Find all the possible answers.</a:t>
            </a:r>
          </a:p>
        </p:txBody>
      </p:sp>
      <p:grpSp>
        <p:nvGrpSpPr>
          <p:cNvPr id="12" name="Group 11"/>
          <p:cNvGrpSpPr/>
          <p:nvPr/>
        </p:nvGrpSpPr>
        <p:grpSpPr>
          <a:xfrm rot="800177">
            <a:off x="1217381" y="4249061"/>
            <a:ext cx="6374675" cy="3434793"/>
            <a:chOff x="864325" y="3525052"/>
            <a:chExt cx="6858000" cy="369521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169495">
              <a:off x="2445716" y="1943661"/>
              <a:ext cx="3695218" cy="6858000"/>
            </a:xfrm>
            <a:prstGeom prst="rect">
              <a:avLst/>
            </a:prstGeom>
          </p:spPr>
        </p:pic>
        <p:sp>
          <p:nvSpPr>
            <p:cNvPr id="5" name="Rectangle 4"/>
            <p:cNvSpPr/>
            <p:nvPr/>
          </p:nvSpPr>
          <p:spPr>
            <a:xfrm rot="20839413">
              <a:off x="5351307" y="4726769"/>
              <a:ext cx="627589" cy="373522"/>
            </a:xfrm>
            <a:prstGeom prst="rect">
              <a:avLst/>
            </a:prstGeom>
            <a:solidFill>
              <a:schemeClr val="bg1"/>
            </a:solidFill>
            <a:ln w="19050">
              <a:solidFill>
                <a:srgbClr val="464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87BD31"/>
                  </a:solidFill>
                </a:rPr>
                <a:t>???</a:t>
              </a:r>
              <a:endParaRPr lang="en-GB" sz="2000" b="1" dirty="0">
                <a:solidFill>
                  <a:srgbClr val="87BD31"/>
                </a:solidFill>
              </a:endParaRPr>
            </a:p>
          </p:txBody>
        </p:sp>
      </p:grpSp>
      <p:graphicFrame>
        <p:nvGraphicFramePr>
          <p:cNvPr id="15" name="Table 14"/>
          <p:cNvGraphicFramePr>
            <a:graphicFrameLocks noGrp="1"/>
          </p:cNvGraphicFramePr>
          <p:nvPr>
            <p:extLst>
              <p:ext uri="{D42A27DB-BD31-4B8C-83A1-F6EECF244321}">
                <p14:modId xmlns:p14="http://schemas.microsoft.com/office/powerpoint/2010/main" val="460046957"/>
              </p:ext>
            </p:extLst>
          </p:nvPr>
        </p:nvGraphicFramePr>
        <p:xfrm>
          <a:off x="4572001" y="2295161"/>
          <a:ext cx="3816350" cy="2310862"/>
        </p:xfrm>
        <a:graphic>
          <a:graphicData uri="http://schemas.openxmlformats.org/drawingml/2006/table">
            <a:tbl>
              <a:tblPr firstRow="1" bandRow="1">
                <a:tableStyleId>{5C22544A-7EE6-4342-B048-85BDC9FD1C3A}</a:tableStyleId>
              </a:tblPr>
              <a:tblGrid>
                <a:gridCol w="3816350"/>
              </a:tblGrid>
              <a:tr h="71767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smtClean="0">
                          <a:solidFill>
                            <a:srgbClr val="87BD31"/>
                          </a:solidFill>
                        </a:rPr>
                        <a:t>It could be between 100 and 299.</a:t>
                      </a: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1767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smtClean="0">
                          <a:solidFill>
                            <a:srgbClr val="87BD31"/>
                          </a:solidFill>
                        </a:rPr>
                        <a:t>It must be in the 200s. The tens digit could be 0, 2, 4, 6, or 8.</a:t>
                      </a: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717671">
                <a:tc>
                  <a:txBody>
                    <a:bodyPr/>
                    <a:lstStyle/>
                    <a:p>
                      <a:pPr marL="285750" indent="-285750">
                        <a:buFont typeface="Arial" panose="020B0604020202020204" pitchFamily="34" charset="0"/>
                        <a:buChar char="•"/>
                      </a:pPr>
                      <a:r>
                        <a:rPr lang="en-GB" sz="1600" b="0" dirty="0" smtClean="0">
                          <a:solidFill>
                            <a:srgbClr val="87BD31"/>
                          </a:solidFill>
                        </a:rPr>
                        <a:t>The tens digit must be 6 as this is three times 2. The rounded number </a:t>
                      </a:r>
                      <a:br>
                        <a:rPr lang="en-GB" sz="1600" b="0" dirty="0" smtClean="0">
                          <a:solidFill>
                            <a:srgbClr val="87BD31"/>
                          </a:solidFill>
                        </a:rPr>
                      </a:br>
                      <a:r>
                        <a:rPr lang="en-GB" sz="1600" b="0" dirty="0" smtClean="0">
                          <a:solidFill>
                            <a:srgbClr val="87BD31"/>
                          </a:solidFill>
                        </a:rPr>
                        <a:t>is 260.</a:t>
                      </a:r>
                    </a:p>
                  </a:txBody>
                  <a:tcPr marL="72000" marR="72000" marT="72000" marB="72000">
                    <a:lnL w="12700" cap="flat" cmpd="sng" algn="ctr">
                      <a:solidFill>
                        <a:srgbClr val="E94C17"/>
                      </a:solidFill>
                      <a:prstDash val="solid"/>
                      <a:round/>
                      <a:headEnd type="none" w="med" len="med"/>
                      <a:tailEnd type="none" w="med" len="med"/>
                    </a:lnL>
                    <a:lnR w="12700" cap="flat" cmpd="sng" algn="ctr">
                      <a:solidFill>
                        <a:srgbClr val="E94C17"/>
                      </a:solidFill>
                      <a:prstDash val="solid"/>
                      <a:round/>
                      <a:headEnd type="none" w="med" len="med"/>
                      <a:tailEnd type="none" w="med" len="med"/>
                    </a:lnR>
                    <a:lnT w="12700" cap="flat" cmpd="sng" algn="ctr">
                      <a:solidFill>
                        <a:srgbClr val="E94C17"/>
                      </a:solidFill>
                      <a:prstDash val="solid"/>
                      <a:round/>
                      <a:headEnd type="none" w="med" len="med"/>
                      <a:tailEnd type="none" w="med" len="med"/>
                    </a:lnT>
                    <a:lnB w="12700" cap="flat" cmpd="sng" algn="ctr">
                      <a:solidFill>
                        <a:srgbClr val="E94C17"/>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7" name="Rectangle 16"/>
          <p:cNvSpPr/>
          <p:nvPr/>
        </p:nvSpPr>
        <p:spPr>
          <a:xfrm>
            <a:off x="755650" y="5356664"/>
            <a:ext cx="7626350" cy="710552"/>
          </a:xfrm>
          <a:prstGeom prst="rect">
            <a:avLst/>
          </a:prstGeom>
          <a:solidFill>
            <a:srgbClr val="87BD31"/>
          </a:solidFill>
        </p:spPr>
        <p:txBody>
          <a:bodyPr wrap="square" lIns="108000" tIns="108000" rIns="108000" bIns="108000">
            <a:spAutoFit/>
          </a:bodyPr>
          <a:lstStyle/>
          <a:p>
            <a:r>
              <a:rPr lang="en-GB" sz="1600" dirty="0">
                <a:solidFill>
                  <a:schemeClr val="bg1"/>
                </a:solidFill>
              </a:rPr>
              <a:t>The </a:t>
            </a:r>
            <a:r>
              <a:rPr lang="en-GB" sz="1600" dirty="0" smtClean="0">
                <a:solidFill>
                  <a:schemeClr val="bg1"/>
                </a:solidFill>
              </a:rPr>
              <a:t>rocket </a:t>
            </a:r>
            <a:r>
              <a:rPr lang="en-GB" sz="1600" dirty="0">
                <a:solidFill>
                  <a:schemeClr val="bg1"/>
                </a:solidFill>
              </a:rPr>
              <a:t>number rounds to 260. This means that it must be between 255 and 264. It could be 255, 256, 257, 258, 259, 260, 261, 262, 263 or 264.</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nodeType="clickEffect">
                                  <p:stCondLst>
                                    <p:cond delay="0"/>
                                  </p:stCondLst>
                                  <p:childTnLst>
                                    <p:anim calcmode="lin" valueType="num">
                                      <p:cBhvr additive="base">
                                        <p:cTn id="10" dur="500"/>
                                        <p:tgtEl>
                                          <p:spTgt spid="12"/>
                                        </p:tgtEl>
                                        <p:attrNameLst>
                                          <p:attrName>ppt_x</p:attrName>
                                        </p:attrNameLst>
                                      </p:cBhvr>
                                      <p:tavLst>
                                        <p:tav tm="0">
                                          <p:val>
                                            <p:strVal val="ppt_x"/>
                                          </p:val>
                                        </p:tav>
                                        <p:tav tm="100000">
                                          <p:val>
                                            <p:strVal val="1+ppt_w/2"/>
                                          </p:val>
                                        </p:tav>
                                      </p:tavLst>
                                    </p:anim>
                                    <p:anim calcmode="lin" valueType="num">
                                      <p:cBhvr additive="base">
                                        <p:cTn id="11" dur="500"/>
                                        <p:tgtEl>
                                          <p:spTgt spid="12"/>
                                        </p:tgtEl>
                                        <p:attrNameLst>
                                          <p:attrName>ppt_y</p:attrName>
                                        </p:attrNameLst>
                                      </p:cBhvr>
                                      <p:tavLst>
                                        <p:tav tm="0">
                                          <p:val>
                                            <p:strVal val="ppt_y"/>
                                          </p:val>
                                        </p:tav>
                                        <p:tav tm="100000">
                                          <p:val>
                                            <p:strVal val="ppt_y"/>
                                          </p:val>
                                        </p:tav>
                                      </p:tavLst>
                                    </p:anim>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0273" y="1197387"/>
            <a:ext cx="7626350" cy="2931157"/>
          </a:xfrm>
          <a:prstGeom prst="rect">
            <a:avLst/>
          </a:prstGeom>
          <a:solidFill>
            <a:schemeClr val="bg1"/>
          </a:solidFill>
          <a:ln w="28575">
            <a:solidFill>
              <a:srgbClr val="E94C17"/>
            </a:solidFill>
          </a:ln>
        </p:spPr>
        <p:txBody>
          <a:bodyPr wrap="square" lIns="108000" tIns="72000" rIns="108000" bIns="72000" rtlCol="0">
            <a:noAutofit/>
          </a:bodyPr>
          <a:lstStyle/>
          <a:p>
            <a:pPr algn="ctr"/>
            <a:r>
              <a:rPr lang="en-GB" sz="1600" dirty="0"/>
              <a:t>Look at the items for sale in the space museum shop</a:t>
            </a:r>
            <a:r>
              <a:rPr lang="en-GB" sz="1600" dirty="0" smtClean="0"/>
              <a:t>.</a:t>
            </a:r>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smtClean="0"/>
          </a:p>
          <a:p>
            <a:pPr algn="ctr"/>
            <a:endParaRPr lang="en-GB" sz="1600" dirty="0"/>
          </a:p>
          <a:p>
            <a:pPr algn="ctr"/>
            <a:endParaRPr lang="en-GB" sz="1600" dirty="0"/>
          </a:p>
        </p:txBody>
      </p:sp>
      <p:sp>
        <p:nvSpPr>
          <p:cNvPr id="24" name="Rectangle 23"/>
          <p:cNvSpPr/>
          <p:nvPr/>
        </p:nvSpPr>
        <p:spPr>
          <a:xfrm>
            <a:off x="727553" y="1636543"/>
            <a:ext cx="7600901" cy="1867211"/>
          </a:xfrm>
          <a:prstGeom prst="rect">
            <a:avLst/>
          </a:prstGeom>
          <a:solidFill>
            <a:srgbClr val="F3A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45574" y="702863"/>
            <a:ext cx="2923701"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Rounding to the Nearest 10</a:t>
            </a:r>
            <a:endParaRPr lang="en-GB" sz="1600" b="1" dirty="0">
              <a:solidFill>
                <a:schemeClr val="bg1"/>
              </a:solidFill>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3369276"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smtClean="0">
                <a:solidFill>
                  <a:schemeClr val="bg1"/>
                </a:solidFill>
              </a:rPr>
              <a:t>Deepest</a:t>
            </a:r>
            <a:endParaRPr lang="en-GB" sz="1600" b="1" dirty="0">
              <a:solidFill>
                <a:schemeClr val="bg1"/>
              </a:solidFill>
            </a:endParaRPr>
          </a:p>
        </p:txBody>
      </p:sp>
      <p:cxnSp>
        <p:nvCxnSpPr>
          <p:cNvPr id="77" name="Straight Connector 76"/>
          <p:cNvCxnSpPr/>
          <p:nvPr/>
        </p:nvCxnSpPr>
        <p:spPr>
          <a:xfrm>
            <a:off x="3369276"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4700" y="4285523"/>
            <a:ext cx="3748748" cy="637849"/>
          </a:xfrm>
          <a:prstGeom prst="rect">
            <a:avLst/>
          </a:prstGeom>
          <a:solidFill>
            <a:srgbClr val="E94C17"/>
          </a:solidFill>
          <a:ln w="28575">
            <a:solidFill>
              <a:srgbClr val="E94C17"/>
            </a:solidFill>
          </a:ln>
        </p:spPr>
        <p:txBody>
          <a:bodyPr wrap="square" lIns="108000" tIns="72000" rIns="108000" bIns="72000" rtlCol="0" anchor="ctr">
            <a:noAutofit/>
          </a:bodyPr>
          <a:lstStyle/>
          <a:p>
            <a:pPr algn="ctr"/>
            <a:r>
              <a:rPr lang="en-GB" sz="1600" b="1" dirty="0">
                <a:solidFill>
                  <a:schemeClr val="bg1"/>
                </a:solidFill>
              </a:rPr>
              <a:t>Which two items did he choose?</a:t>
            </a:r>
          </a:p>
        </p:txBody>
      </p:sp>
      <p:sp>
        <p:nvSpPr>
          <p:cNvPr id="16" name="TextBox 15"/>
          <p:cNvSpPr txBox="1"/>
          <p:nvPr/>
        </p:nvSpPr>
        <p:spPr>
          <a:xfrm>
            <a:off x="4636736" y="4285524"/>
            <a:ext cx="3751614" cy="637849"/>
          </a:xfrm>
          <a:prstGeom prst="rect">
            <a:avLst/>
          </a:prstGeom>
          <a:solidFill>
            <a:srgbClr val="E94C17"/>
          </a:solidFill>
          <a:ln w="28575">
            <a:solidFill>
              <a:srgbClr val="E94C17"/>
            </a:solidFill>
          </a:ln>
        </p:spPr>
        <p:txBody>
          <a:bodyPr wrap="square" lIns="108000" tIns="72000" rIns="108000" bIns="72000" rtlCol="0">
            <a:spAutoFit/>
          </a:bodyPr>
          <a:lstStyle/>
          <a:p>
            <a:pPr algn="ctr"/>
            <a:r>
              <a:rPr lang="en-GB" sz="1600" b="1" dirty="0">
                <a:solidFill>
                  <a:schemeClr val="bg1"/>
                </a:solidFill>
              </a:rPr>
              <a:t>Is his rounded total greater or less than the actual total?</a:t>
            </a:r>
          </a:p>
        </p:txBody>
      </p:sp>
      <p:grpSp>
        <p:nvGrpSpPr>
          <p:cNvPr id="14" name="Group 13"/>
          <p:cNvGrpSpPr/>
          <p:nvPr/>
        </p:nvGrpSpPr>
        <p:grpSpPr>
          <a:xfrm>
            <a:off x="2508358" y="1813990"/>
            <a:ext cx="1089179" cy="991127"/>
            <a:chOff x="6218435" y="2028182"/>
            <a:chExt cx="1299106" cy="118215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435" y="2028182"/>
              <a:ext cx="1299106" cy="11821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32631">
              <a:off x="6753581" y="2508938"/>
              <a:ext cx="541334" cy="222165"/>
            </a:xfrm>
            <a:prstGeom prst="rect">
              <a:avLst/>
            </a:prstGeom>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7255" y="1827918"/>
            <a:ext cx="1008536" cy="1007064"/>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7040" y="1869222"/>
            <a:ext cx="845598" cy="903582"/>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066784">
            <a:off x="7231690" y="1807782"/>
            <a:ext cx="744741" cy="1142825"/>
          </a:xfrm>
          <a:prstGeom prst="rect">
            <a:avLst/>
          </a:prstGeom>
        </p:spPr>
      </p:pic>
      <p:sp>
        <p:nvSpPr>
          <p:cNvPr id="21" name="Rectangle 20"/>
          <p:cNvSpPr/>
          <p:nvPr/>
        </p:nvSpPr>
        <p:spPr>
          <a:xfrm>
            <a:off x="763549" y="2857423"/>
            <a:ext cx="1569816" cy="584775"/>
          </a:xfrm>
          <a:prstGeom prst="rect">
            <a:avLst/>
          </a:prstGeom>
        </p:spPr>
        <p:txBody>
          <a:bodyPr wrap="square">
            <a:spAutoFit/>
          </a:bodyPr>
          <a:lstStyle/>
          <a:p>
            <a:pPr algn="ctr"/>
            <a:r>
              <a:rPr lang="en-GB" sz="1600" b="1" dirty="0"/>
              <a:t>Gloves</a:t>
            </a:r>
          </a:p>
          <a:p>
            <a:pPr algn="ctr"/>
            <a:r>
              <a:rPr lang="en-GB" sz="1600" dirty="0"/>
              <a:t>£12</a:t>
            </a:r>
          </a:p>
        </p:txBody>
      </p:sp>
      <p:sp>
        <p:nvSpPr>
          <p:cNvPr id="25" name="Rectangle 24"/>
          <p:cNvSpPr/>
          <p:nvPr/>
        </p:nvSpPr>
        <p:spPr>
          <a:xfrm>
            <a:off x="2267343" y="2857423"/>
            <a:ext cx="1569816" cy="584775"/>
          </a:xfrm>
          <a:prstGeom prst="rect">
            <a:avLst/>
          </a:prstGeom>
        </p:spPr>
        <p:txBody>
          <a:bodyPr wrap="square">
            <a:spAutoFit/>
          </a:bodyPr>
          <a:lstStyle/>
          <a:p>
            <a:pPr algn="ctr"/>
            <a:r>
              <a:rPr lang="en-GB" sz="1600" b="1" dirty="0" smtClean="0"/>
              <a:t>Hat</a:t>
            </a:r>
            <a:endParaRPr lang="en-GB" sz="1600" b="1" dirty="0"/>
          </a:p>
          <a:p>
            <a:pPr algn="ctr"/>
            <a:r>
              <a:rPr lang="en-GB" sz="1600" dirty="0" smtClean="0"/>
              <a:t>£27</a:t>
            </a:r>
            <a:endParaRPr lang="en-GB" sz="1600" dirty="0"/>
          </a:p>
        </p:txBody>
      </p:sp>
      <p:sp>
        <p:nvSpPr>
          <p:cNvPr id="26" name="Rectangle 25"/>
          <p:cNvSpPr/>
          <p:nvPr/>
        </p:nvSpPr>
        <p:spPr>
          <a:xfrm>
            <a:off x="3771137" y="2857423"/>
            <a:ext cx="1569816" cy="584775"/>
          </a:xfrm>
          <a:prstGeom prst="rect">
            <a:avLst/>
          </a:prstGeom>
        </p:spPr>
        <p:txBody>
          <a:bodyPr wrap="square">
            <a:spAutoFit/>
          </a:bodyPr>
          <a:lstStyle/>
          <a:p>
            <a:pPr algn="ctr"/>
            <a:r>
              <a:rPr lang="en-GB" sz="1600" b="1" dirty="0" smtClean="0"/>
              <a:t>Badge</a:t>
            </a:r>
            <a:endParaRPr lang="en-GB" sz="1600" b="1" dirty="0"/>
          </a:p>
          <a:p>
            <a:pPr algn="ctr"/>
            <a:r>
              <a:rPr lang="en-GB" sz="1600" dirty="0" smtClean="0"/>
              <a:t>£8</a:t>
            </a:r>
            <a:endParaRPr lang="en-GB" sz="1600" dirty="0"/>
          </a:p>
        </p:txBody>
      </p:sp>
      <p:sp>
        <p:nvSpPr>
          <p:cNvPr id="27" name="Rectangle 26"/>
          <p:cNvSpPr/>
          <p:nvPr/>
        </p:nvSpPr>
        <p:spPr>
          <a:xfrm>
            <a:off x="5274931" y="2857423"/>
            <a:ext cx="1569816" cy="584775"/>
          </a:xfrm>
          <a:prstGeom prst="rect">
            <a:avLst/>
          </a:prstGeom>
        </p:spPr>
        <p:txBody>
          <a:bodyPr wrap="square">
            <a:spAutoFit/>
          </a:bodyPr>
          <a:lstStyle/>
          <a:p>
            <a:pPr algn="ctr"/>
            <a:r>
              <a:rPr lang="en-GB" sz="1600" b="1" dirty="0" smtClean="0"/>
              <a:t>Moon Rock</a:t>
            </a:r>
            <a:endParaRPr lang="en-GB" sz="1600" b="1" dirty="0"/>
          </a:p>
          <a:p>
            <a:pPr algn="ctr"/>
            <a:r>
              <a:rPr lang="en-GB" sz="1600" dirty="0" smtClean="0"/>
              <a:t>£39</a:t>
            </a:r>
            <a:endParaRPr lang="en-GB" sz="1600" dirty="0"/>
          </a:p>
        </p:txBody>
      </p:sp>
      <p:sp>
        <p:nvSpPr>
          <p:cNvPr id="28" name="Rectangle 27"/>
          <p:cNvSpPr/>
          <p:nvPr/>
        </p:nvSpPr>
        <p:spPr>
          <a:xfrm>
            <a:off x="6778727" y="2857423"/>
            <a:ext cx="1569816" cy="584775"/>
          </a:xfrm>
          <a:prstGeom prst="rect">
            <a:avLst/>
          </a:prstGeom>
        </p:spPr>
        <p:txBody>
          <a:bodyPr wrap="square">
            <a:spAutoFit/>
          </a:bodyPr>
          <a:lstStyle/>
          <a:p>
            <a:pPr algn="ctr"/>
            <a:r>
              <a:rPr lang="en-GB" sz="1600" b="1" dirty="0" smtClean="0"/>
              <a:t>Model Rocket</a:t>
            </a:r>
            <a:endParaRPr lang="en-GB" sz="1600" b="1" dirty="0"/>
          </a:p>
          <a:p>
            <a:pPr algn="ctr"/>
            <a:r>
              <a:rPr lang="en-GB" sz="1600" dirty="0"/>
              <a:t>£12</a:t>
            </a:r>
          </a:p>
        </p:txBody>
      </p:sp>
      <p:sp>
        <p:nvSpPr>
          <p:cNvPr id="29" name="Rectangle 28"/>
          <p:cNvSpPr/>
          <p:nvPr/>
        </p:nvSpPr>
        <p:spPr>
          <a:xfrm>
            <a:off x="846842" y="3537348"/>
            <a:ext cx="7453178" cy="584775"/>
          </a:xfrm>
          <a:prstGeom prst="rect">
            <a:avLst/>
          </a:prstGeom>
        </p:spPr>
        <p:txBody>
          <a:bodyPr wrap="square">
            <a:spAutoFit/>
          </a:bodyPr>
          <a:lstStyle/>
          <a:p>
            <a:pPr algn="ctr"/>
            <a:r>
              <a:rPr lang="en-GB" sz="1600" dirty="0"/>
              <a:t>Buzz wants to buy two items. He rounds the prices to the nearest £10 and finds that the rounded total of his two items is </a:t>
            </a:r>
            <a:r>
              <a:rPr lang="en-GB" sz="1600" dirty="0" smtClean="0"/>
              <a:t>£70</a:t>
            </a:r>
            <a:r>
              <a:rPr lang="en-GB" sz="1600" dirty="0"/>
              <a:t>.</a:t>
            </a:r>
          </a:p>
        </p:txBody>
      </p:sp>
      <p:sp>
        <p:nvSpPr>
          <p:cNvPr id="30" name="Rectangle 29"/>
          <p:cNvSpPr/>
          <p:nvPr/>
        </p:nvSpPr>
        <p:spPr>
          <a:xfrm>
            <a:off x="774700" y="5017221"/>
            <a:ext cx="3748748" cy="1077218"/>
          </a:xfrm>
          <a:prstGeom prst="rect">
            <a:avLst/>
          </a:prstGeom>
          <a:solidFill>
            <a:srgbClr val="87BD31"/>
          </a:solidFill>
          <a:ln w="28575">
            <a:solidFill>
              <a:srgbClr val="87BD31"/>
            </a:solidFill>
          </a:ln>
        </p:spPr>
        <p:txBody>
          <a:bodyPr wrap="square">
            <a:spAutoFit/>
          </a:bodyPr>
          <a:lstStyle/>
          <a:p>
            <a:pPr algn="ctr"/>
            <a:r>
              <a:rPr lang="en-GB" sz="1600" dirty="0">
                <a:solidFill>
                  <a:schemeClr val="bg1"/>
                </a:solidFill>
              </a:rPr>
              <a:t>Buzz must have chosen a hat </a:t>
            </a:r>
            <a:r>
              <a:rPr lang="en-GB" sz="1600" dirty="0" smtClean="0">
                <a:solidFill>
                  <a:schemeClr val="bg1"/>
                </a:solidFill>
              </a:rPr>
              <a:t/>
            </a:r>
            <a:br>
              <a:rPr lang="en-GB" sz="1600" dirty="0" smtClean="0">
                <a:solidFill>
                  <a:schemeClr val="bg1"/>
                </a:solidFill>
              </a:rPr>
            </a:br>
            <a:r>
              <a:rPr lang="en-GB" sz="1600" dirty="0" smtClean="0">
                <a:solidFill>
                  <a:schemeClr val="bg1"/>
                </a:solidFill>
              </a:rPr>
              <a:t>and moon rock, </a:t>
            </a:r>
            <a:r>
              <a:rPr lang="en-GB" sz="1600" dirty="0">
                <a:solidFill>
                  <a:schemeClr val="bg1"/>
                </a:solidFill>
              </a:rPr>
              <a:t>as these are the </a:t>
            </a:r>
            <a:r>
              <a:rPr lang="en-GB" sz="1600" dirty="0" smtClean="0">
                <a:solidFill>
                  <a:schemeClr val="bg1"/>
                </a:solidFill>
              </a:rPr>
              <a:t/>
            </a:r>
            <a:br>
              <a:rPr lang="en-GB" sz="1600" dirty="0" smtClean="0">
                <a:solidFill>
                  <a:schemeClr val="bg1"/>
                </a:solidFill>
              </a:rPr>
            </a:br>
            <a:r>
              <a:rPr lang="en-GB" sz="1600" dirty="0" smtClean="0">
                <a:solidFill>
                  <a:schemeClr val="bg1"/>
                </a:solidFill>
              </a:rPr>
              <a:t>only </a:t>
            </a:r>
            <a:r>
              <a:rPr lang="en-GB" sz="1600" dirty="0">
                <a:solidFill>
                  <a:schemeClr val="bg1"/>
                </a:solidFill>
              </a:rPr>
              <a:t>two items with rounded costs adding up to £70.</a:t>
            </a:r>
          </a:p>
        </p:txBody>
      </p:sp>
      <p:sp>
        <p:nvSpPr>
          <p:cNvPr id="34" name="Rectangle 33"/>
          <p:cNvSpPr/>
          <p:nvPr/>
        </p:nvSpPr>
        <p:spPr>
          <a:xfrm>
            <a:off x="4633252" y="5017221"/>
            <a:ext cx="3748748" cy="1077218"/>
          </a:xfrm>
          <a:prstGeom prst="rect">
            <a:avLst/>
          </a:prstGeom>
          <a:solidFill>
            <a:srgbClr val="87BD31"/>
          </a:solidFill>
          <a:ln w="28575">
            <a:solidFill>
              <a:srgbClr val="87BD31"/>
            </a:solidFill>
          </a:ln>
        </p:spPr>
        <p:txBody>
          <a:bodyPr wrap="square">
            <a:noAutofit/>
          </a:bodyPr>
          <a:lstStyle/>
          <a:p>
            <a:pPr algn="ctr"/>
            <a:r>
              <a:rPr lang="en-GB" sz="1600" dirty="0">
                <a:solidFill>
                  <a:schemeClr val="bg1"/>
                </a:solidFill>
              </a:rPr>
              <a:t>The actual total cost of these is £66. This is less than the rounded total.</a:t>
            </a:r>
          </a:p>
        </p:txBody>
      </p:sp>
      <p:grpSp>
        <p:nvGrpSpPr>
          <p:cNvPr id="5" name="Group 4"/>
          <p:cNvGrpSpPr/>
          <p:nvPr/>
        </p:nvGrpSpPr>
        <p:grpSpPr>
          <a:xfrm>
            <a:off x="889607" y="1780597"/>
            <a:ext cx="1815467" cy="1027833"/>
            <a:chOff x="905251" y="1735741"/>
            <a:chExt cx="2005186" cy="1135243"/>
          </a:xfrm>
        </p:grpSpPr>
        <p:pic>
          <p:nvPicPr>
            <p:cNvPr id="32"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797" r="59610"/>
            <a:stretch/>
          </p:blipFill>
          <p:spPr>
            <a:xfrm rot="5400000">
              <a:off x="1557398" y="1517946"/>
              <a:ext cx="1099943" cy="1606134"/>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797" r="59610"/>
            <a:stretch/>
          </p:blipFill>
          <p:spPr>
            <a:xfrm rot="4822358">
              <a:off x="1158346" y="1482646"/>
              <a:ext cx="1099943" cy="1606134"/>
            </a:xfrm>
            <a:prstGeom prst="rect">
              <a:avLst/>
            </a:prstGeom>
          </p:spPr>
        </p:pic>
      </p:grpSp>
    </p:spTree>
    <p:extLst>
      <p:ext uri="{BB962C8B-B14F-4D97-AF65-F5344CB8AC3E}">
        <p14:creationId xmlns:p14="http://schemas.microsoft.com/office/powerpoint/2010/main" val="290153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xmlns="" id="{23B3C386-037D-47BC-B81B-E45DB0C56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792" y="2032606"/>
            <a:ext cx="2722089" cy="3850438"/>
          </a:xfrm>
          <a:prstGeom prst="rect">
            <a:avLst/>
          </a:prstGeom>
          <a:effectLst>
            <a:outerShdw blurRad="63500" sx="102000" sy="102000" algn="ctr" rotWithShape="0">
              <a:prstClr val="black">
                <a:alpha val="20000"/>
              </a:prstClr>
            </a:outerShdw>
          </a:effectLst>
        </p:spPr>
      </p:pic>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xmlns="" id="{61B74EBF-AD1B-4DC1-AB71-6B21B868FC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xmlns="" id="{23B3C386-037D-47BC-B81B-E45DB0C56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6525" y="2032605"/>
            <a:ext cx="2722089" cy="3850440"/>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xmlns=""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426" y="2032605"/>
            <a:ext cx="2722089" cy="3850440"/>
          </a:xfrm>
          <a:prstGeom prst="rect">
            <a:avLst/>
          </a:prstGeom>
          <a:effectLst>
            <a:outerShdw blurRad="63500" sx="102000" sy="102000" algn="ctr" rotWithShape="0">
              <a:prstClr val="black">
                <a:alpha val="20000"/>
              </a:prstClr>
            </a:outerShdw>
          </a:effectLst>
        </p:spPr>
      </p:pic>
      <p:pic>
        <p:nvPicPr>
          <p:cNvPr id="13" name="Picture 12"/>
          <p:cNvPicPr>
            <a:picLocks noChangeAspect="1"/>
          </p:cNvPicPr>
          <p:nvPr/>
        </p:nvPicPr>
        <p:blipFill rotWithShape="1">
          <a:blip r:embed="rId6"/>
          <a:srcRect l="5350"/>
          <a:stretch/>
        </p:blipFill>
        <p:spPr>
          <a:xfrm>
            <a:off x="755649" y="2057578"/>
            <a:ext cx="2054247" cy="2426418"/>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743" t="1672" r="52229" b="1028"/>
          <a:stretch/>
        </p:blipFill>
        <p:spPr>
          <a:xfrm rot="1591946">
            <a:off x="2478902" y="2832579"/>
            <a:ext cx="735250" cy="2247344"/>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4435" t="4232" r="4602" b="8083"/>
          <a:stretch/>
        </p:blipFill>
        <p:spPr>
          <a:xfrm rot="1605136">
            <a:off x="917847" y="2265787"/>
            <a:ext cx="1582833" cy="2158263"/>
          </a:xfrm>
          <a:prstGeom prst="rect">
            <a:avLst/>
          </a:prstGeom>
        </p:spPr>
      </p:pic>
      <p:pic>
        <p:nvPicPr>
          <p:cNvPr id="22" name="Boy Writing">
            <a:extLst>
              <a:ext uri="{FF2B5EF4-FFF2-40B4-BE49-F238E27FC236}">
                <a16:creationId xmlns:a16="http://schemas.microsoft.com/office/drawing/2014/main" xmlns="" id="{59E92074-8F0A-4A38-87B2-6E07FF3C86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6" t="622" r="32362"/>
          <a:stretch/>
        </p:blipFill>
        <p:spPr>
          <a:xfrm>
            <a:off x="753940" y="1928694"/>
            <a:ext cx="4038155" cy="4164130"/>
          </a:xfrm>
          <a:prstGeom prst="rect">
            <a:avLst/>
          </a:prstGeom>
        </p:spPr>
      </p:pic>
      <p:sp>
        <p:nvSpPr>
          <p:cNvPr id="8" name="Rectangle 7"/>
          <p:cNvSpPr/>
          <p:nvPr/>
        </p:nvSpPr>
        <p:spPr>
          <a:xfrm>
            <a:off x="515095" y="2994053"/>
            <a:ext cx="237136" cy="1295393"/>
          </a:xfrm>
          <a:prstGeom prst="rect">
            <a:avLst/>
          </a:prstGeom>
          <a:solidFill>
            <a:srgbClr val="FEF2E9"/>
          </a:solidFill>
          <a:ln w="9525">
            <a:solidFill>
              <a:srgbClr val="FEF2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45574" y="702863"/>
            <a:ext cx="2923701" cy="355276"/>
          </a:xfrm>
          <a:prstGeom prst="rect">
            <a:avLst/>
          </a:prstGeom>
          <a:solidFill>
            <a:srgbClr val="072F54"/>
          </a:solidFill>
        </p:spPr>
        <p:txBody>
          <a:bodyPr wrap="square" lIns="180000" tIns="36000" rIns="180000" bIns="72000" anchor="ctr">
            <a:spAutoFit/>
          </a:bodyPr>
          <a:lstStyle/>
          <a:p>
            <a:r>
              <a:rPr lang="en-GB" altLang="en-US" sz="1600" b="1" dirty="0" smtClean="0">
                <a:solidFill>
                  <a:schemeClr val="bg1"/>
                </a:solidFill>
              </a:rPr>
              <a:t>Rounding to the Nearest 10</a:t>
            </a:r>
            <a:endParaRPr lang="en-GB" sz="1600" b="1" dirty="0">
              <a:solidFill>
                <a:schemeClr val="bg1"/>
              </a:solidFill>
            </a:endParaRPr>
          </a:p>
        </p:txBody>
      </p:sp>
    </p:spTree>
    <p:extLst>
      <p:ext uri="{BB962C8B-B14F-4D97-AF65-F5344CB8AC3E}">
        <p14:creationId xmlns:p14="http://schemas.microsoft.com/office/powerpoint/2010/main" val="177127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a:t>
            </a:r>
            <a:r>
              <a:rPr lang="en-GB" sz="2000" dirty="0" smtClean="0">
                <a:solidFill>
                  <a:schemeClr val="bg1"/>
                </a:solidFill>
                <a:latin typeface="Tuffy" panose="020B0603060100000000" pitchFamily="34" charset="0"/>
                <a:ea typeface="Tuffy" panose="020B0603060100000000" pitchFamily="34" charset="0"/>
              </a:rPr>
              <a:t>scheme </a:t>
            </a:r>
            <a:r>
              <a:rPr lang="en-GB" sz="2000" dirty="0">
                <a:solidFill>
                  <a:schemeClr val="bg1"/>
                </a:solidFill>
                <a:latin typeface="Tuffy" panose="020B0603060100000000" pitchFamily="34" charset="0"/>
                <a:ea typeface="Tuffy" panose="020B0603060100000000" pitchFamily="34" charset="0"/>
              </a:rPr>
              <a:t>of work </a:t>
            </a:r>
            <a:r>
              <a:rPr lang="en-GB" sz="2000" dirty="0" smtClean="0">
                <a:solidFill>
                  <a:schemeClr val="bg1"/>
                </a:solidFill>
                <a:latin typeface="Tuffy" panose="020B0603060100000000" pitchFamily="34" charset="0"/>
                <a:ea typeface="Tuffy" panose="020B0603060100000000" pitchFamily="34" charset="0"/>
              </a:rPr>
              <a:t/>
            </a:r>
            <a:br>
              <a:rPr lang="en-GB" sz="2000" dirty="0" smtClean="0">
                <a:solidFill>
                  <a:schemeClr val="bg1"/>
                </a:solidFill>
                <a:latin typeface="Tuffy" panose="020B0603060100000000" pitchFamily="34" charset="0"/>
                <a:ea typeface="Tuffy" panose="020B0603060100000000" pitchFamily="34" charset="0"/>
              </a:rPr>
            </a:br>
            <a:r>
              <a:rPr lang="en-GB" sz="2000" dirty="0" smtClean="0">
                <a:solidFill>
                  <a:schemeClr val="bg1"/>
                </a:solidFill>
                <a:latin typeface="Tuffy" panose="020B0603060100000000" pitchFamily="34" charset="0"/>
                <a:ea typeface="Tuffy" panose="020B0603060100000000" pitchFamily="34" charset="0"/>
              </a:rPr>
              <a:t>with </a:t>
            </a:r>
            <a:r>
              <a:rPr lang="en-GB" sz="2000" dirty="0">
                <a:solidFill>
                  <a:schemeClr val="bg1"/>
                </a:solidFill>
                <a:latin typeface="Tuffy" panose="020B0603060100000000" pitchFamily="34" charset="0"/>
                <a:ea typeface="Tuffy" panose="020B0603060100000000" pitchFamily="34" charset="0"/>
              </a:rPr>
              <a:t>over 4000 </a:t>
            </a:r>
            <a:r>
              <a:rPr lang="en-GB" sz="2000" dirty="0" smtClean="0">
                <a:solidFill>
                  <a:schemeClr val="bg1"/>
                </a:solidFill>
                <a:latin typeface="Tuffy" panose="020B0603060100000000" pitchFamily="34" charset="0"/>
                <a:ea typeface="Tuffy" panose="020B0603060100000000" pitchFamily="34" charset="0"/>
              </a:rPr>
              <a:t>resources.</a:t>
            </a:r>
            <a:endParaRPr lang="en-GB" sz="2000" dirty="0">
              <a:solidFill>
                <a:schemeClr val="bg1"/>
              </a:solidFill>
              <a:latin typeface="Tuffy" panose="020B0603060100000000" pitchFamily="34" charset="0"/>
              <a:ea typeface="Tuffy" panose="020B0603060100000000"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smtClean="0">
                <a:solidFill>
                  <a:schemeClr val="bg1"/>
                </a:solidFill>
                <a:latin typeface="Tuffy" panose="020B0603060100000000" pitchFamily="34" charset="0"/>
                <a:ea typeface="Tuffy" panose="020B0603060100000000" pitchFamily="34" charset="0"/>
              </a:rPr>
              <a:t>Need Planning to Complement this Resource?</a:t>
            </a:r>
            <a:endParaRPr lang="en-GB" sz="2900" b="1" dirty="0">
              <a:solidFill>
                <a:schemeClr val="bg1"/>
              </a:solidFill>
              <a:latin typeface="Tuffy" panose="020B0603060100000000" pitchFamily="34" charset="0"/>
              <a:ea typeface="Tuffy" panose="020B0603060100000000" pitchFamily="34" charset="0"/>
            </a:endParaRPr>
          </a:p>
        </p:txBody>
      </p:sp>
      <p:sp>
        <p:nvSpPr>
          <p:cNvPr id="23" name="Rectangle 22"/>
          <p:cNvSpPr/>
          <p:nvPr/>
        </p:nvSpPr>
        <p:spPr>
          <a:xfrm>
            <a:off x="755650" y="1789800"/>
            <a:ext cx="7564566" cy="404085"/>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Round any number to the nearest 10, 100 or 1000</a:t>
            </a:r>
            <a:r>
              <a:rPr lang="en-GB" sz="2000" b="1" dirty="0" smtClean="0">
                <a:solidFill>
                  <a:srgbClr val="014482"/>
                </a:solidFill>
                <a:latin typeface="Tuffy" panose="020B0603060100000000" pitchFamily="34" charset="0"/>
                <a:ea typeface="Tuffy" panose="020B0603060100000000" pitchFamily="34" charset="0"/>
              </a:rPr>
              <a:t>.</a:t>
            </a:r>
            <a:endParaRPr lang="en-GB" sz="2000" b="1" dirty="0">
              <a:solidFill>
                <a:srgbClr val="014482"/>
              </a:solidFill>
              <a:latin typeface="Tuffy" panose="020B0603060100000000" pitchFamily="34" charset="0"/>
              <a:ea typeface="Tuffy" panose="020B0603060100000000" pitchFamily="34" charset="0"/>
            </a:endParaRP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t>
            </a:r>
            <a:r>
              <a:rPr lang="en-GB" sz="2000" b="1" dirty="0" smtClean="0">
                <a:solidFill>
                  <a:schemeClr val="bg1"/>
                </a:solidFill>
                <a:latin typeface="Tuffy" panose="020B0603060100000000" pitchFamily="34" charset="0"/>
                <a:ea typeface="Tuffy" panose="020B0603060100000000" pitchFamily="34" charset="0"/>
              </a:rPr>
              <a:t>Aim</a:t>
            </a:r>
            <a:endParaRPr lang="en-GB" sz="2000" b="1" dirty="0">
              <a:solidFill>
                <a:schemeClr val="bg1"/>
              </a:solidFill>
              <a:latin typeface="Tuffy" panose="020B0603060100000000" pitchFamily="34" charset="0"/>
              <a:ea typeface="Tuffy" panose="020B0603060100000000"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04" y="3226660"/>
            <a:ext cx="3706766" cy="1853383"/>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1584" y="3226660"/>
            <a:ext cx="3706766" cy="1853383"/>
          </a:xfrm>
          <a:prstGeom prst="rect">
            <a:avLst/>
          </a:prstGeom>
        </p:spPr>
      </p:pic>
    </p:spTree>
    <p:extLst>
      <p:ext uri="{BB962C8B-B14F-4D97-AF65-F5344CB8AC3E}">
        <p14:creationId xmlns:p14="http://schemas.microsoft.com/office/powerpoint/2010/main" val="300502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 id="{43689DF9-D287-432E-9F40-D237B819A1A7}" vid="{5144CDE6-24FE-4389-99E0-1DDC4C0A7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TotalTime>
  <Words>495</Words>
  <Application>Microsoft Office PowerPoint</Application>
  <PresentationFormat>On-screen Show (4:3)</PresentationFormat>
  <Paragraphs>84</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Times New Roman</vt:lpstr>
      <vt:lpstr>Kalam</vt:lpstr>
      <vt:lpstr>Arial</vt:lpstr>
      <vt:lpstr>Tuffy-TTF</vt:lpstr>
      <vt:lpstr>Tuffy</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Haigh</dc:creator>
  <cp:lastModifiedBy>Abi Haigh</cp:lastModifiedBy>
  <cp:revision>16</cp:revision>
  <dcterms:created xsi:type="dcterms:W3CDTF">2019-08-01T14:29:29Z</dcterms:created>
  <dcterms:modified xsi:type="dcterms:W3CDTF">2019-08-20T10:46:31Z</dcterms:modified>
</cp:coreProperties>
</file>