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2" r:id="rId6"/>
    <p:sldId id="289" r:id="rId7"/>
    <p:sldId id="290" r:id="rId8"/>
    <p:sldId id="284" r:id="rId9"/>
    <p:sldId id="288" r:id="rId10"/>
    <p:sldId id="277" r:id="rId11"/>
    <p:sldId id="286" r:id="rId12"/>
  </p:sldIdLst>
  <p:sldSz cx="9144000" cy="6858000" type="screen4x3"/>
  <p:notesSz cx="6858000" cy="9144000"/>
  <p:embeddedFontLst>
    <p:embeddedFont>
      <p:font typeface="Twinkl" pitchFamily="2" charset="0"/>
      <p:regular r:id="rId15"/>
      <p:bold r:id="rId16"/>
    </p:embeddedFont>
    <p:embeddedFont>
      <p:font typeface="Tuffy-TTF" panose="020B0603060100000000" pitchFamily="34" charset="0"/>
      <p:regular r:id="rId17"/>
      <p:bold r:id="rId18"/>
      <p:italic r:id="rId19"/>
      <p:boldItalic r:id="rId20"/>
    </p:embeddedFont>
    <p:embeddedFont>
      <p:font typeface="Tuffy" panose="020B0603060100000000"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403"/>
    <a:srgbClr val="009541"/>
    <a:srgbClr val="9D9BCD"/>
    <a:srgbClr val="A673AE"/>
    <a:srgbClr val="7767AE"/>
    <a:srgbClr val="FFE76D"/>
    <a:srgbClr val="E9506C"/>
    <a:srgbClr val="CA4692"/>
    <a:srgbClr val="7768AD"/>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3-length-and-perimeter-year-4-white-rose-maths-resources-key-stage-1-year-1-year-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twinkl.co.uk/resources/planit-maths-primary-teaching-resources-year-4/planit-maths-primary-teaching-resources-year-4-measurement/planit-maths-primary-teaching-resources-year-4-measurement-measure-and-calculate-the-perimeter-of-a-rectilinear-figure-in-centimetres-and-metres" TargetMode="Externa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3-length-and-perimeter-year-4-white-rose-maths-resources-key-stage-1-year-1-year-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45134C9-EBC7-4775-9D3E-68B3B919279A}"/>
              </a:ext>
            </a:extLst>
          </p:cNvPr>
          <p:cNvSpPr/>
          <p:nvPr/>
        </p:nvSpPr>
        <p:spPr>
          <a:xfrm>
            <a:off x="0" y="5364480"/>
            <a:ext cx="1854926" cy="1493520"/>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978809"/>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Find the perimeter of a shape on a cm grid.</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AB78BA1-563E-4AE1-AEAE-FA6569F29A44}"/>
              </a:ext>
            </a:extLst>
          </p:cNvPr>
          <p:cNvSpPr/>
          <p:nvPr/>
        </p:nvSpPr>
        <p:spPr>
          <a:xfrm>
            <a:off x="3448594" y="2682240"/>
            <a:ext cx="2246812" cy="1493520"/>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Find the perimeter of a shape on a cm grid.</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4F2AF8-1FEF-41FD-B20B-A3A097B19B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4" t="17714" r="8264" b="8802"/>
          <a:stretch/>
        </p:blipFill>
        <p:spPr>
          <a:xfrm>
            <a:off x="755650" y="1341438"/>
            <a:ext cx="7632695" cy="4751387"/>
          </a:xfrm>
          <a:prstGeom prst="rect">
            <a:avLst/>
          </a:prstGeom>
        </p:spPr>
      </p:pic>
      <p:pic>
        <p:nvPicPr>
          <p:cNvPr id="19" name="Picture 18">
            <a:extLst>
              <a:ext uri="{FF2B5EF4-FFF2-40B4-BE49-F238E27FC236}">
                <a16:creationId xmlns:a16="http://schemas.microsoft.com/office/drawing/2014/main" id="{B5F82625-659C-49DF-948B-A012A956E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6294"/>
          <a:stretch/>
        </p:blipFill>
        <p:spPr>
          <a:xfrm>
            <a:off x="920708" y="2578479"/>
            <a:ext cx="3688573" cy="3514346"/>
          </a:xfrm>
          <a:prstGeom prst="rect">
            <a:avLst/>
          </a:prstGeom>
        </p:spPr>
      </p:pic>
      <p:sp>
        <p:nvSpPr>
          <p:cNvPr id="97" name="Rectangle 96"/>
          <p:cNvSpPr/>
          <p:nvPr/>
        </p:nvSpPr>
        <p:spPr>
          <a:xfrm>
            <a:off x="266882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22139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Perimeter on a Grid</a:t>
            </a:r>
          </a:p>
        </p:txBody>
      </p:sp>
      <p:cxnSp>
        <p:nvCxnSpPr>
          <p:cNvPr id="103" name="Straight Connector 102"/>
          <p:cNvCxnSpPr/>
          <p:nvPr/>
        </p:nvCxnSpPr>
        <p:spPr>
          <a:xfrm>
            <a:off x="266882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97071DE-AC4B-4539-B576-C957D2AD5DF3}"/>
              </a:ext>
            </a:extLst>
          </p:cNvPr>
          <p:cNvSpPr txBox="1"/>
          <p:nvPr/>
        </p:nvSpPr>
        <p:spPr>
          <a:xfrm>
            <a:off x="755650" y="1341438"/>
            <a:ext cx="7632700" cy="495108"/>
          </a:xfrm>
          <a:prstGeom prst="rect">
            <a:avLst/>
          </a:prstGeom>
          <a:solidFill>
            <a:schemeClr val="bg1"/>
          </a:solidFill>
          <a:ln w="28575">
            <a:solidFill>
              <a:srgbClr val="7768AD"/>
            </a:solidFill>
          </a:ln>
        </p:spPr>
        <p:txBody>
          <a:bodyPr wrap="square" lIns="108000" tIns="108000" rIns="108000" bIns="108000" rtlCol="0">
            <a:spAutoFit/>
          </a:bodyPr>
          <a:lstStyle/>
          <a:p>
            <a:pPr algn="ctr"/>
            <a:r>
              <a:rPr lang="en-GB" dirty="0"/>
              <a:t>This shape has been drawn on a centimetre grid (not to scale).</a:t>
            </a:r>
          </a:p>
        </p:txBody>
      </p:sp>
      <p:sp>
        <p:nvSpPr>
          <p:cNvPr id="8" name="TextBox 7"/>
          <p:cNvSpPr txBox="1"/>
          <p:nvPr/>
        </p:nvSpPr>
        <p:spPr>
          <a:xfrm>
            <a:off x="755650" y="1836546"/>
            <a:ext cx="7632700" cy="495108"/>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b="1" dirty="0">
                <a:solidFill>
                  <a:schemeClr val="bg1"/>
                </a:solidFill>
              </a:rPr>
              <a:t>Calculate the perimeter of the shape.</a:t>
            </a:r>
          </a:p>
        </p:txBody>
      </p:sp>
      <p:graphicFrame>
        <p:nvGraphicFramePr>
          <p:cNvPr id="3" name="Table 2">
            <a:extLst>
              <a:ext uri="{FF2B5EF4-FFF2-40B4-BE49-F238E27FC236}">
                <a16:creationId xmlns:a16="http://schemas.microsoft.com/office/drawing/2014/main" id="{8F809A5E-3F17-4608-96AC-BDC2502B3232}"/>
              </a:ext>
            </a:extLst>
          </p:cNvPr>
          <p:cNvGraphicFramePr>
            <a:graphicFrameLocks noGrp="1"/>
          </p:cNvGraphicFramePr>
          <p:nvPr>
            <p:extLst>
              <p:ext uri="{D42A27DB-BD31-4B8C-83A1-F6EECF244321}">
                <p14:modId xmlns:p14="http://schemas.microsoft.com/office/powerpoint/2010/main" val="1097710158"/>
              </p:ext>
            </p:extLst>
          </p:nvPr>
        </p:nvGraphicFramePr>
        <p:xfrm>
          <a:off x="1194978" y="3304697"/>
          <a:ext cx="3168000" cy="1584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895965857"/>
                    </a:ext>
                  </a:extLst>
                </a:gridCol>
                <a:gridCol w="396000">
                  <a:extLst>
                    <a:ext uri="{9D8B030D-6E8A-4147-A177-3AD203B41FA5}">
                      <a16:colId xmlns:a16="http://schemas.microsoft.com/office/drawing/2014/main" val="1931506704"/>
                    </a:ext>
                  </a:extLst>
                </a:gridCol>
                <a:gridCol w="396000">
                  <a:extLst>
                    <a:ext uri="{9D8B030D-6E8A-4147-A177-3AD203B41FA5}">
                      <a16:colId xmlns:a16="http://schemas.microsoft.com/office/drawing/2014/main" val="2738549669"/>
                    </a:ext>
                  </a:extLst>
                </a:gridCol>
                <a:gridCol w="396000">
                  <a:extLst>
                    <a:ext uri="{9D8B030D-6E8A-4147-A177-3AD203B41FA5}">
                      <a16:colId xmlns:a16="http://schemas.microsoft.com/office/drawing/2014/main" val="3521889940"/>
                    </a:ext>
                  </a:extLst>
                </a:gridCol>
                <a:gridCol w="396000">
                  <a:extLst>
                    <a:ext uri="{9D8B030D-6E8A-4147-A177-3AD203B41FA5}">
                      <a16:colId xmlns:a16="http://schemas.microsoft.com/office/drawing/2014/main" val="4044008429"/>
                    </a:ext>
                  </a:extLst>
                </a:gridCol>
                <a:gridCol w="396000">
                  <a:extLst>
                    <a:ext uri="{9D8B030D-6E8A-4147-A177-3AD203B41FA5}">
                      <a16:colId xmlns:a16="http://schemas.microsoft.com/office/drawing/2014/main" val="2187766925"/>
                    </a:ext>
                  </a:extLst>
                </a:gridCol>
                <a:gridCol w="396000">
                  <a:extLst>
                    <a:ext uri="{9D8B030D-6E8A-4147-A177-3AD203B41FA5}">
                      <a16:colId xmlns:a16="http://schemas.microsoft.com/office/drawing/2014/main" val="1581894630"/>
                    </a:ext>
                  </a:extLst>
                </a:gridCol>
                <a:gridCol w="396000">
                  <a:extLst>
                    <a:ext uri="{9D8B030D-6E8A-4147-A177-3AD203B41FA5}">
                      <a16:colId xmlns:a16="http://schemas.microsoft.com/office/drawing/2014/main" val="1161397949"/>
                    </a:ext>
                  </a:extLst>
                </a:gridCol>
              </a:tblGrid>
              <a:tr h="396000">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0503593"/>
                  </a:ext>
                </a:extLst>
              </a:tr>
              <a:tr h="396000">
                <a:tc>
                  <a:txBody>
                    <a:bodyPr/>
                    <a:lstStyle/>
                    <a:p>
                      <a:endParaRPr lang="en-GB"/>
                    </a:p>
                  </a:txBody>
                  <a:tcP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3533834"/>
                  </a:ext>
                </a:extLst>
              </a:tr>
              <a:tr h="396000">
                <a:tc>
                  <a:txBody>
                    <a:bodyPr/>
                    <a:lstStyle/>
                    <a:p>
                      <a:endParaRPr lang="en-GB"/>
                    </a:p>
                  </a:txBody>
                  <a:tcP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0361559"/>
                  </a:ext>
                </a:extLst>
              </a:tr>
              <a:tr h="396000">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3876946"/>
                  </a:ext>
                </a:extLst>
              </a:tr>
            </a:tbl>
          </a:graphicData>
        </a:graphic>
      </p:graphicFrame>
      <p:sp>
        <p:nvSpPr>
          <p:cNvPr id="12" name="Rectangle 11">
            <a:extLst>
              <a:ext uri="{FF2B5EF4-FFF2-40B4-BE49-F238E27FC236}">
                <a16:creationId xmlns:a16="http://schemas.microsoft.com/office/drawing/2014/main" id="{4F0E2E12-48FA-42B3-ABFE-86D9EC1672CC}"/>
              </a:ext>
            </a:extLst>
          </p:cNvPr>
          <p:cNvSpPr/>
          <p:nvPr/>
        </p:nvSpPr>
        <p:spPr>
          <a:xfrm>
            <a:off x="2778978" y="3324750"/>
            <a:ext cx="615874" cy="369332"/>
          </a:xfrm>
          <a:prstGeom prst="rect">
            <a:avLst/>
          </a:prstGeom>
        </p:spPr>
        <p:txBody>
          <a:bodyPr wrap="none">
            <a:spAutoFit/>
          </a:bodyPr>
          <a:lstStyle/>
          <a:p>
            <a:r>
              <a:rPr lang="en-GB" b="1" dirty="0">
                <a:solidFill>
                  <a:srgbClr val="009541"/>
                </a:solidFill>
              </a:rPr>
              <a:t>6cm</a:t>
            </a:r>
          </a:p>
        </p:txBody>
      </p:sp>
      <p:sp>
        <p:nvSpPr>
          <p:cNvPr id="13" name="Rectangle 12">
            <a:extLst>
              <a:ext uri="{FF2B5EF4-FFF2-40B4-BE49-F238E27FC236}">
                <a16:creationId xmlns:a16="http://schemas.microsoft.com/office/drawing/2014/main" id="{0DC5A63D-4194-444A-9693-1947CDBA7191}"/>
              </a:ext>
            </a:extLst>
          </p:cNvPr>
          <p:cNvSpPr/>
          <p:nvPr/>
        </p:nvSpPr>
        <p:spPr>
          <a:xfrm>
            <a:off x="2200385" y="4480447"/>
            <a:ext cx="615874" cy="369332"/>
          </a:xfrm>
          <a:prstGeom prst="rect">
            <a:avLst/>
          </a:prstGeom>
        </p:spPr>
        <p:txBody>
          <a:bodyPr wrap="none">
            <a:spAutoFit/>
          </a:bodyPr>
          <a:lstStyle/>
          <a:p>
            <a:r>
              <a:rPr lang="en-GB" b="1" dirty="0">
                <a:solidFill>
                  <a:srgbClr val="009541"/>
                </a:solidFill>
              </a:rPr>
              <a:t>6cm</a:t>
            </a:r>
          </a:p>
        </p:txBody>
      </p:sp>
      <p:sp>
        <p:nvSpPr>
          <p:cNvPr id="14" name="Rectangle 13">
            <a:extLst>
              <a:ext uri="{FF2B5EF4-FFF2-40B4-BE49-F238E27FC236}">
                <a16:creationId xmlns:a16="http://schemas.microsoft.com/office/drawing/2014/main" id="{86556186-78D1-4D41-AC37-F58E04B3AC42}"/>
              </a:ext>
            </a:extLst>
          </p:cNvPr>
          <p:cNvSpPr/>
          <p:nvPr/>
        </p:nvSpPr>
        <p:spPr>
          <a:xfrm>
            <a:off x="985956" y="3656953"/>
            <a:ext cx="609462" cy="369332"/>
          </a:xfrm>
          <a:prstGeom prst="rect">
            <a:avLst/>
          </a:prstGeom>
        </p:spPr>
        <p:txBody>
          <a:bodyPr wrap="none">
            <a:spAutoFit/>
          </a:bodyPr>
          <a:lstStyle/>
          <a:p>
            <a:r>
              <a:rPr lang="en-GB" b="1" dirty="0">
                <a:solidFill>
                  <a:srgbClr val="009541"/>
                </a:solidFill>
              </a:rPr>
              <a:t>2cm</a:t>
            </a:r>
          </a:p>
        </p:txBody>
      </p:sp>
      <p:sp>
        <p:nvSpPr>
          <p:cNvPr id="15" name="Rectangle 14">
            <a:extLst>
              <a:ext uri="{FF2B5EF4-FFF2-40B4-BE49-F238E27FC236}">
                <a16:creationId xmlns:a16="http://schemas.microsoft.com/office/drawing/2014/main" id="{B11C2263-334A-4780-9E89-A5E0DF49B58E}"/>
              </a:ext>
            </a:extLst>
          </p:cNvPr>
          <p:cNvSpPr/>
          <p:nvPr/>
        </p:nvSpPr>
        <p:spPr>
          <a:xfrm>
            <a:off x="3962538" y="4026285"/>
            <a:ext cx="609462" cy="369332"/>
          </a:xfrm>
          <a:prstGeom prst="rect">
            <a:avLst/>
          </a:prstGeom>
        </p:spPr>
        <p:txBody>
          <a:bodyPr wrap="none">
            <a:spAutoFit/>
          </a:bodyPr>
          <a:lstStyle/>
          <a:p>
            <a:r>
              <a:rPr lang="en-GB" b="1" dirty="0">
                <a:solidFill>
                  <a:srgbClr val="009541"/>
                </a:solidFill>
              </a:rPr>
              <a:t>2cm</a:t>
            </a:r>
          </a:p>
        </p:txBody>
      </p:sp>
      <p:pic>
        <p:nvPicPr>
          <p:cNvPr id="21" name="Picture 20">
            <a:extLst>
              <a:ext uri="{FF2B5EF4-FFF2-40B4-BE49-F238E27FC236}">
                <a16:creationId xmlns:a16="http://schemas.microsoft.com/office/drawing/2014/main" id="{AA2E37EB-7876-4807-98DA-421F9A43AF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57"/>
          <a:stretch/>
        </p:blipFill>
        <p:spPr>
          <a:xfrm>
            <a:off x="3918874" y="3722732"/>
            <a:ext cx="4469471" cy="2370093"/>
          </a:xfrm>
          <a:prstGeom prst="rect">
            <a:avLst/>
          </a:prstGeom>
        </p:spPr>
      </p:pic>
      <p:sp>
        <p:nvSpPr>
          <p:cNvPr id="23" name="TextBox 22">
            <a:extLst>
              <a:ext uri="{FF2B5EF4-FFF2-40B4-BE49-F238E27FC236}">
                <a16:creationId xmlns:a16="http://schemas.microsoft.com/office/drawing/2014/main" id="{CF8EF550-C4F7-4C6F-8901-E3B5CF32BE94}"/>
              </a:ext>
            </a:extLst>
          </p:cNvPr>
          <p:cNvSpPr txBox="1"/>
          <p:nvPr/>
        </p:nvSpPr>
        <p:spPr>
          <a:xfrm>
            <a:off x="4988466" y="2597371"/>
            <a:ext cx="3060160" cy="772107"/>
          </a:xfrm>
          <a:prstGeom prst="rect">
            <a:avLst/>
          </a:prstGeom>
          <a:solidFill>
            <a:schemeClr val="bg1"/>
          </a:solidFill>
          <a:ln w="28575">
            <a:solidFill>
              <a:srgbClr val="009541"/>
            </a:solidFill>
          </a:ln>
        </p:spPr>
        <p:txBody>
          <a:bodyPr wrap="square" lIns="108000" tIns="108000" rIns="108000" bIns="108000" rtlCol="0">
            <a:spAutoFit/>
          </a:bodyPr>
          <a:lstStyle/>
          <a:p>
            <a:pPr algn="ctr"/>
            <a:r>
              <a:rPr lang="en-GB" b="1" dirty="0"/>
              <a:t>6cm + 6cm + 2cm + 2cm</a:t>
            </a:r>
            <a:br>
              <a:rPr lang="en-GB" b="1" dirty="0"/>
            </a:br>
            <a:r>
              <a:rPr lang="en-GB" b="1" dirty="0"/>
              <a:t>= 16cm</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12"/>
                                        </p:tgtEl>
                                      </p:cBhvr>
                                    </p:animEffect>
                                    <p:animScale>
                                      <p:cBhvr>
                                        <p:cTn id="10" dur="125" autoRev="1" fill="hold"/>
                                        <p:tgtEl>
                                          <p:spTgt spid="12"/>
                                        </p:tgtEl>
                                      </p:cBhvr>
                                      <p:by x="105000" y="105000"/>
                                    </p:animScale>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par>
                                <p:cTn id="15" presetID="26" presetClass="emph" presetSubtype="0" fill="hold" grpId="1" nodeType="withEffect">
                                  <p:stCondLst>
                                    <p:cond delay="0"/>
                                  </p:stCondLst>
                                  <p:childTnLst>
                                    <p:animEffect transition="out" filter="fade">
                                      <p:cBhvr>
                                        <p:cTn id="16" dur="250" tmFilter="0, 0; .2, .5; .8, .5; 1, 0"/>
                                        <p:tgtEl>
                                          <p:spTgt spid="15"/>
                                        </p:tgtEl>
                                      </p:cBhvr>
                                    </p:animEffect>
                                    <p:animScale>
                                      <p:cBhvr>
                                        <p:cTn id="17" dur="125" autoRev="1" fill="hold"/>
                                        <p:tgtEl>
                                          <p:spTgt spid="15"/>
                                        </p:tgtEl>
                                      </p:cBhvr>
                                      <p:by x="105000" y="105000"/>
                                    </p:animScale>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par>
                                <p:cTn id="22" presetID="26" presetClass="emph" presetSubtype="0" fill="hold" grpId="1" nodeType="withEffect">
                                  <p:stCondLst>
                                    <p:cond delay="0"/>
                                  </p:stCondLst>
                                  <p:childTnLst>
                                    <p:animEffect transition="out" filter="fade">
                                      <p:cBhvr>
                                        <p:cTn id="23" dur="250" tmFilter="0, 0; .2, .5; .8, .5; 1, 0"/>
                                        <p:tgtEl>
                                          <p:spTgt spid="13"/>
                                        </p:tgtEl>
                                      </p:cBhvr>
                                    </p:animEffect>
                                    <p:animScale>
                                      <p:cBhvr>
                                        <p:cTn id="24" dur="125" autoRev="1" fill="hold"/>
                                        <p:tgtEl>
                                          <p:spTgt spid="13"/>
                                        </p:tgtEl>
                                      </p:cBhvr>
                                      <p:by x="105000" y="105000"/>
                                    </p:animScale>
                                  </p:childTnLst>
                                </p:cTn>
                              </p:par>
                            </p:childTnLst>
                          </p:cTn>
                        </p:par>
                        <p:par>
                          <p:cTn id="25" fill="hold">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14"/>
                                        </p:tgtEl>
                                      </p:cBhvr>
                                    </p:animEffect>
                                    <p:animScale>
                                      <p:cBhvr>
                                        <p:cTn id="31" dur="125" autoRev="1" fill="hold"/>
                                        <p:tgtEl>
                                          <p:spTgt spid="14"/>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50"/>
                                        <p:tgtEl>
                                          <p:spTgt spid="23"/>
                                        </p:tgtEl>
                                      </p:cBhvr>
                                    </p:animEffect>
                                  </p:childTnLst>
                                </p:cTn>
                              </p:par>
                              <p:par>
                                <p:cTn id="37" presetID="26" presetClass="emph" presetSubtype="0" fill="hold" grpId="1" nodeType="withEffect">
                                  <p:stCondLst>
                                    <p:cond delay="0"/>
                                  </p:stCondLst>
                                  <p:childTnLst>
                                    <p:animEffect transition="out" filter="fade">
                                      <p:cBhvr>
                                        <p:cTn id="38" dur="250" tmFilter="0, 0; .2, .5; .8, .5; 1, 0"/>
                                        <p:tgtEl>
                                          <p:spTgt spid="23"/>
                                        </p:tgtEl>
                                      </p:cBhvr>
                                    </p:animEffect>
                                    <p:animScale>
                                      <p:cBhvr>
                                        <p:cTn id="39" dur="125"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9D801-F50C-4B10-A00B-E38E8BE8D8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75" y="2496341"/>
            <a:ext cx="4438650" cy="2704324"/>
          </a:xfrm>
          <a:prstGeom prst="rect">
            <a:avLst/>
          </a:prstGeom>
        </p:spPr>
      </p:pic>
      <p:graphicFrame>
        <p:nvGraphicFramePr>
          <p:cNvPr id="9" name="Table 8">
            <a:extLst>
              <a:ext uri="{FF2B5EF4-FFF2-40B4-BE49-F238E27FC236}">
                <a16:creationId xmlns:a16="http://schemas.microsoft.com/office/drawing/2014/main" id="{D7787D9F-7259-4234-9695-7870B1AA7F1A}"/>
              </a:ext>
            </a:extLst>
          </p:cNvPr>
          <p:cNvGraphicFramePr>
            <a:graphicFrameLocks noGrp="1"/>
          </p:cNvGraphicFramePr>
          <p:nvPr>
            <p:extLst>
              <p:ext uri="{D42A27DB-BD31-4B8C-83A1-F6EECF244321}">
                <p14:modId xmlns:p14="http://schemas.microsoft.com/office/powerpoint/2010/main" val="1251791868"/>
              </p:ext>
            </p:extLst>
          </p:nvPr>
        </p:nvGraphicFramePr>
        <p:xfrm>
          <a:off x="2198848" y="2667345"/>
          <a:ext cx="2612704" cy="2286116"/>
        </p:xfrm>
        <a:graphic>
          <a:graphicData uri="http://schemas.openxmlformats.org/drawingml/2006/table">
            <a:tbl>
              <a:tblPr firstRow="1" bandRow="1">
                <a:tableStyleId>{5940675A-B579-460E-94D1-54222C63F5DA}</a:tableStyleId>
              </a:tblPr>
              <a:tblGrid>
                <a:gridCol w="326588">
                  <a:extLst>
                    <a:ext uri="{9D8B030D-6E8A-4147-A177-3AD203B41FA5}">
                      <a16:colId xmlns:a16="http://schemas.microsoft.com/office/drawing/2014/main" val="3895965857"/>
                    </a:ext>
                  </a:extLst>
                </a:gridCol>
                <a:gridCol w="326588">
                  <a:extLst>
                    <a:ext uri="{9D8B030D-6E8A-4147-A177-3AD203B41FA5}">
                      <a16:colId xmlns:a16="http://schemas.microsoft.com/office/drawing/2014/main" val="1931506704"/>
                    </a:ext>
                  </a:extLst>
                </a:gridCol>
                <a:gridCol w="326588">
                  <a:extLst>
                    <a:ext uri="{9D8B030D-6E8A-4147-A177-3AD203B41FA5}">
                      <a16:colId xmlns:a16="http://schemas.microsoft.com/office/drawing/2014/main" val="2738549669"/>
                    </a:ext>
                  </a:extLst>
                </a:gridCol>
                <a:gridCol w="326588">
                  <a:extLst>
                    <a:ext uri="{9D8B030D-6E8A-4147-A177-3AD203B41FA5}">
                      <a16:colId xmlns:a16="http://schemas.microsoft.com/office/drawing/2014/main" val="3521889940"/>
                    </a:ext>
                  </a:extLst>
                </a:gridCol>
                <a:gridCol w="326588">
                  <a:extLst>
                    <a:ext uri="{9D8B030D-6E8A-4147-A177-3AD203B41FA5}">
                      <a16:colId xmlns:a16="http://schemas.microsoft.com/office/drawing/2014/main" val="4044008429"/>
                    </a:ext>
                  </a:extLst>
                </a:gridCol>
                <a:gridCol w="326588">
                  <a:extLst>
                    <a:ext uri="{9D8B030D-6E8A-4147-A177-3AD203B41FA5}">
                      <a16:colId xmlns:a16="http://schemas.microsoft.com/office/drawing/2014/main" val="2187766925"/>
                    </a:ext>
                  </a:extLst>
                </a:gridCol>
                <a:gridCol w="326588">
                  <a:extLst>
                    <a:ext uri="{9D8B030D-6E8A-4147-A177-3AD203B41FA5}">
                      <a16:colId xmlns:a16="http://schemas.microsoft.com/office/drawing/2014/main" val="1581894630"/>
                    </a:ext>
                  </a:extLst>
                </a:gridCol>
                <a:gridCol w="326588">
                  <a:extLst>
                    <a:ext uri="{9D8B030D-6E8A-4147-A177-3AD203B41FA5}">
                      <a16:colId xmlns:a16="http://schemas.microsoft.com/office/drawing/2014/main" val="1161397949"/>
                    </a:ext>
                  </a:extLst>
                </a:gridCol>
              </a:tblGrid>
              <a:tr h="326588">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10503593"/>
                  </a:ext>
                </a:extLst>
              </a:tr>
              <a:tr h="326588">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93533834"/>
                  </a:ext>
                </a:extLst>
              </a:tr>
              <a:tr h="326588">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00361559"/>
                  </a:ext>
                </a:extLst>
              </a:tr>
              <a:tr h="326588">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GB" sz="150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73876946"/>
                  </a:ext>
                </a:extLst>
              </a:tr>
              <a:tr h="326588">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9597050"/>
                  </a:ext>
                </a:extLst>
              </a:tr>
              <a:tr h="326588">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GB" sz="1500" dirty="0"/>
                    </a:p>
                  </a:txBody>
                  <a:tcPr marL="75412" marR="75412" marT="37706" marB="37706">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75149330"/>
                  </a:ext>
                </a:extLst>
              </a:tr>
              <a:tr h="326588">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1500" dirty="0"/>
                    </a:p>
                  </a:txBody>
                  <a:tcPr marL="75412" marR="75412" marT="37706" marB="3770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16052645"/>
                  </a:ext>
                </a:extLst>
              </a:tr>
            </a:tbl>
          </a:graphicData>
        </a:graphic>
      </p:graphicFrame>
      <p:pic>
        <p:nvPicPr>
          <p:cNvPr id="14" name="Picture 13">
            <a:extLst>
              <a:ext uri="{FF2B5EF4-FFF2-40B4-BE49-F238E27FC236}">
                <a16:creationId xmlns:a16="http://schemas.microsoft.com/office/drawing/2014/main" id="{EFDB6D06-A29B-4D58-B007-2CE8DA2EA1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748"/>
          <a:stretch/>
        </p:blipFill>
        <p:spPr>
          <a:xfrm>
            <a:off x="5063351" y="2771776"/>
            <a:ext cx="3189899" cy="3638550"/>
          </a:xfrm>
          <a:prstGeom prst="rect">
            <a:avLst/>
          </a:prstGeom>
        </p:spPr>
      </p:pic>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TextBox 5">
            <a:extLst>
              <a:ext uri="{FF2B5EF4-FFF2-40B4-BE49-F238E27FC236}">
                <a16:creationId xmlns:a16="http://schemas.microsoft.com/office/drawing/2014/main" id="{EA09071F-4810-403C-88DE-12F54C746225}"/>
              </a:ext>
            </a:extLst>
          </p:cNvPr>
          <p:cNvSpPr txBox="1"/>
          <p:nvPr/>
        </p:nvSpPr>
        <p:spPr>
          <a:xfrm>
            <a:off x="755650" y="1341438"/>
            <a:ext cx="7632700" cy="464331"/>
          </a:xfrm>
          <a:prstGeom prst="rect">
            <a:avLst/>
          </a:prstGeom>
          <a:solidFill>
            <a:schemeClr val="bg1"/>
          </a:solidFill>
          <a:ln w="28575">
            <a:solidFill>
              <a:srgbClr val="7768AD"/>
            </a:solidFill>
          </a:ln>
        </p:spPr>
        <p:txBody>
          <a:bodyPr wrap="square" lIns="108000" tIns="108000" rIns="108000" bIns="108000" rtlCol="0">
            <a:spAutoFit/>
          </a:bodyPr>
          <a:lstStyle/>
          <a:p>
            <a:pPr algn="ctr"/>
            <a:r>
              <a:rPr lang="en-GB" sz="1600" dirty="0"/>
              <a:t>These shapes both have a perimeter of 14cm.</a:t>
            </a:r>
          </a:p>
        </p:txBody>
      </p:sp>
      <p:sp>
        <p:nvSpPr>
          <p:cNvPr id="7" name="TextBox 6">
            <a:extLst>
              <a:ext uri="{FF2B5EF4-FFF2-40B4-BE49-F238E27FC236}">
                <a16:creationId xmlns:a16="http://schemas.microsoft.com/office/drawing/2014/main" id="{8601CDA0-076C-4155-8C42-FCDABB300833}"/>
              </a:ext>
            </a:extLst>
          </p:cNvPr>
          <p:cNvSpPr txBox="1"/>
          <p:nvPr/>
        </p:nvSpPr>
        <p:spPr>
          <a:xfrm>
            <a:off x="755650" y="1830171"/>
            <a:ext cx="7632700" cy="464331"/>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sz="1600" b="1" dirty="0">
                <a:solidFill>
                  <a:schemeClr val="bg1"/>
                </a:solidFill>
              </a:rPr>
              <a:t>Can you draw a different rectilinear shape that also has a perimeter of 14cm?</a:t>
            </a:r>
          </a:p>
        </p:txBody>
      </p:sp>
      <p:sp>
        <p:nvSpPr>
          <p:cNvPr id="8" name="TextBox 7">
            <a:extLst>
              <a:ext uri="{FF2B5EF4-FFF2-40B4-BE49-F238E27FC236}">
                <a16:creationId xmlns:a16="http://schemas.microsoft.com/office/drawing/2014/main" id="{098F4E2E-2072-42F0-B96F-44E2DC658879}"/>
              </a:ext>
            </a:extLst>
          </p:cNvPr>
          <p:cNvSpPr txBox="1"/>
          <p:nvPr/>
        </p:nvSpPr>
        <p:spPr>
          <a:xfrm>
            <a:off x="755650" y="5382273"/>
            <a:ext cx="7632700" cy="710552"/>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sz="1600" b="1" dirty="0">
                <a:solidFill>
                  <a:schemeClr val="bg1"/>
                </a:solidFill>
              </a:rPr>
              <a:t>Did you and your partner find different shapes from each other? Why do you think this is?</a:t>
            </a:r>
          </a:p>
        </p:txBody>
      </p:sp>
      <p:sp>
        <p:nvSpPr>
          <p:cNvPr id="16" name="Rectangle 15">
            <a:extLst>
              <a:ext uri="{FF2B5EF4-FFF2-40B4-BE49-F238E27FC236}">
                <a16:creationId xmlns:a16="http://schemas.microsoft.com/office/drawing/2014/main" id="{884F838A-09A7-4EBC-B08A-D4215F987C0D}"/>
              </a:ext>
            </a:extLst>
          </p:cNvPr>
          <p:cNvSpPr/>
          <p:nvPr/>
        </p:nvSpPr>
        <p:spPr>
          <a:xfrm>
            <a:off x="266882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17" name="Rectangle 16">
            <a:extLst>
              <a:ext uri="{FF2B5EF4-FFF2-40B4-BE49-F238E27FC236}">
                <a16:creationId xmlns:a16="http://schemas.microsoft.com/office/drawing/2014/main" id="{BDD4A412-F657-4632-AAB6-8CCC3482BB89}"/>
              </a:ext>
            </a:extLst>
          </p:cNvPr>
          <p:cNvSpPr/>
          <p:nvPr/>
        </p:nvSpPr>
        <p:spPr>
          <a:xfrm>
            <a:off x="447429" y="670981"/>
            <a:ext cx="222139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Perimeter on a Grid</a:t>
            </a:r>
          </a:p>
        </p:txBody>
      </p:sp>
      <p:cxnSp>
        <p:nvCxnSpPr>
          <p:cNvPr id="18" name="Straight Connector 17">
            <a:extLst>
              <a:ext uri="{FF2B5EF4-FFF2-40B4-BE49-F238E27FC236}">
                <a16:creationId xmlns:a16="http://schemas.microsoft.com/office/drawing/2014/main" id="{DB5F5DAB-53C9-42B6-9CFC-635B07B44D17}"/>
              </a:ext>
            </a:extLst>
          </p:cNvPr>
          <p:cNvCxnSpPr/>
          <p:nvPr/>
        </p:nvCxnSpPr>
        <p:spPr>
          <a:xfrm>
            <a:off x="266882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8"/>
                                        </p:tgtEl>
                                      </p:cBhvr>
                                    </p:animEffect>
                                    <p:animScale>
                                      <p:cBhvr>
                                        <p:cTn id="10" dur="125"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22BCA50-2BA9-427B-B896-330ADFDD5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4162" y="2200014"/>
            <a:ext cx="4438650" cy="2704324"/>
          </a:xfrm>
          <a:prstGeom prst="rect">
            <a:avLst/>
          </a:prstGeom>
        </p:spPr>
      </p:pic>
      <p:graphicFrame>
        <p:nvGraphicFramePr>
          <p:cNvPr id="9" name="Table 8">
            <a:extLst>
              <a:ext uri="{FF2B5EF4-FFF2-40B4-BE49-F238E27FC236}">
                <a16:creationId xmlns:a16="http://schemas.microsoft.com/office/drawing/2014/main" id="{D7787D9F-7259-4234-9695-7870B1AA7F1A}"/>
              </a:ext>
            </a:extLst>
          </p:cNvPr>
          <p:cNvGraphicFramePr>
            <a:graphicFrameLocks noGrp="1"/>
          </p:cNvGraphicFramePr>
          <p:nvPr>
            <p:extLst>
              <p:ext uri="{D42A27DB-BD31-4B8C-83A1-F6EECF244321}">
                <p14:modId xmlns:p14="http://schemas.microsoft.com/office/powerpoint/2010/main" val="207371813"/>
              </p:ext>
            </p:extLst>
          </p:nvPr>
        </p:nvGraphicFramePr>
        <p:xfrm>
          <a:off x="2469505" y="2711690"/>
          <a:ext cx="4222244" cy="1907934"/>
        </p:xfrm>
        <a:graphic>
          <a:graphicData uri="http://schemas.openxmlformats.org/drawingml/2006/table">
            <a:tbl>
              <a:tblPr firstRow="1" bandRow="1">
                <a:tableStyleId>{5940675A-B579-460E-94D1-54222C63F5DA}</a:tableStyleId>
              </a:tblPr>
              <a:tblGrid>
                <a:gridCol w="324788">
                  <a:extLst>
                    <a:ext uri="{9D8B030D-6E8A-4147-A177-3AD203B41FA5}">
                      <a16:colId xmlns:a16="http://schemas.microsoft.com/office/drawing/2014/main" val="3895965857"/>
                    </a:ext>
                  </a:extLst>
                </a:gridCol>
                <a:gridCol w="324788">
                  <a:extLst>
                    <a:ext uri="{9D8B030D-6E8A-4147-A177-3AD203B41FA5}">
                      <a16:colId xmlns:a16="http://schemas.microsoft.com/office/drawing/2014/main" val="1931506704"/>
                    </a:ext>
                  </a:extLst>
                </a:gridCol>
                <a:gridCol w="324788">
                  <a:extLst>
                    <a:ext uri="{9D8B030D-6E8A-4147-A177-3AD203B41FA5}">
                      <a16:colId xmlns:a16="http://schemas.microsoft.com/office/drawing/2014/main" val="2738549669"/>
                    </a:ext>
                  </a:extLst>
                </a:gridCol>
                <a:gridCol w="324788">
                  <a:extLst>
                    <a:ext uri="{9D8B030D-6E8A-4147-A177-3AD203B41FA5}">
                      <a16:colId xmlns:a16="http://schemas.microsoft.com/office/drawing/2014/main" val="3521889940"/>
                    </a:ext>
                  </a:extLst>
                </a:gridCol>
                <a:gridCol w="324788">
                  <a:extLst>
                    <a:ext uri="{9D8B030D-6E8A-4147-A177-3AD203B41FA5}">
                      <a16:colId xmlns:a16="http://schemas.microsoft.com/office/drawing/2014/main" val="4044008429"/>
                    </a:ext>
                  </a:extLst>
                </a:gridCol>
                <a:gridCol w="324788">
                  <a:extLst>
                    <a:ext uri="{9D8B030D-6E8A-4147-A177-3AD203B41FA5}">
                      <a16:colId xmlns:a16="http://schemas.microsoft.com/office/drawing/2014/main" val="2187766925"/>
                    </a:ext>
                  </a:extLst>
                </a:gridCol>
                <a:gridCol w="324788">
                  <a:extLst>
                    <a:ext uri="{9D8B030D-6E8A-4147-A177-3AD203B41FA5}">
                      <a16:colId xmlns:a16="http://schemas.microsoft.com/office/drawing/2014/main" val="1581894630"/>
                    </a:ext>
                  </a:extLst>
                </a:gridCol>
                <a:gridCol w="324788">
                  <a:extLst>
                    <a:ext uri="{9D8B030D-6E8A-4147-A177-3AD203B41FA5}">
                      <a16:colId xmlns:a16="http://schemas.microsoft.com/office/drawing/2014/main" val="3590526363"/>
                    </a:ext>
                  </a:extLst>
                </a:gridCol>
                <a:gridCol w="324788">
                  <a:extLst>
                    <a:ext uri="{9D8B030D-6E8A-4147-A177-3AD203B41FA5}">
                      <a16:colId xmlns:a16="http://schemas.microsoft.com/office/drawing/2014/main" val="3396758234"/>
                    </a:ext>
                  </a:extLst>
                </a:gridCol>
                <a:gridCol w="324788">
                  <a:extLst>
                    <a:ext uri="{9D8B030D-6E8A-4147-A177-3AD203B41FA5}">
                      <a16:colId xmlns:a16="http://schemas.microsoft.com/office/drawing/2014/main" val="839781221"/>
                    </a:ext>
                  </a:extLst>
                </a:gridCol>
                <a:gridCol w="324788">
                  <a:extLst>
                    <a:ext uri="{9D8B030D-6E8A-4147-A177-3AD203B41FA5}">
                      <a16:colId xmlns:a16="http://schemas.microsoft.com/office/drawing/2014/main" val="1748306376"/>
                    </a:ext>
                  </a:extLst>
                </a:gridCol>
                <a:gridCol w="324788">
                  <a:extLst>
                    <a:ext uri="{9D8B030D-6E8A-4147-A177-3AD203B41FA5}">
                      <a16:colId xmlns:a16="http://schemas.microsoft.com/office/drawing/2014/main" val="4082975496"/>
                    </a:ext>
                  </a:extLst>
                </a:gridCol>
                <a:gridCol w="324788">
                  <a:extLst>
                    <a:ext uri="{9D8B030D-6E8A-4147-A177-3AD203B41FA5}">
                      <a16:colId xmlns:a16="http://schemas.microsoft.com/office/drawing/2014/main" val="938831786"/>
                    </a:ext>
                  </a:extLst>
                </a:gridCol>
              </a:tblGrid>
              <a:tr h="317989">
                <a:tc>
                  <a:txBody>
                    <a:bodyPr/>
                    <a:lstStyle/>
                    <a:p>
                      <a:endParaRPr lang="en-GB" sz="1500" dirty="0"/>
                    </a:p>
                  </a:txBody>
                  <a:tcPr marL="75686" marR="75686" marT="37843" marB="37843">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0503593"/>
                  </a:ext>
                </a:extLst>
              </a:tr>
              <a:tr h="317989">
                <a:tc>
                  <a:txBody>
                    <a:bodyPr/>
                    <a:lstStyle/>
                    <a:p>
                      <a:endParaRPr lang="en-GB" sz="1500"/>
                    </a:p>
                  </a:txBody>
                  <a:tcPr marL="75686" marR="75686" marT="37843" marB="37843">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3533834"/>
                  </a:ext>
                </a:extLst>
              </a:tr>
              <a:tr h="317989">
                <a:tc>
                  <a:txBody>
                    <a:bodyPr/>
                    <a:lstStyle/>
                    <a:p>
                      <a:endParaRPr lang="en-GB" sz="1500"/>
                    </a:p>
                  </a:txBody>
                  <a:tcPr marL="75686" marR="75686" marT="37843" marB="37843">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0361559"/>
                  </a:ext>
                </a:extLst>
              </a:tr>
              <a:tr h="317989">
                <a:tc>
                  <a:txBody>
                    <a:bodyPr/>
                    <a:lstStyle/>
                    <a:p>
                      <a:endParaRPr lang="en-GB" sz="1500"/>
                    </a:p>
                  </a:txBody>
                  <a:tcPr marL="75686" marR="75686" marT="37843" marB="37843">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3876946"/>
                  </a:ext>
                </a:extLst>
              </a:tr>
              <a:tr h="317989">
                <a:tc>
                  <a:txBody>
                    <a:bodyPr/>
                    <a:lstStyle/>
                    <a:p>
                      <a:endParaRPr lang="en-GB" sz="1500" dirty="0"/>
                    </a:p>
                  </a:txBody>
                  <a:tcPr marL="75686" marR="75686" marT="37843" marB="37843">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C403"/>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9544488"/>
                  </a:ext>
                </a:extLst>
              </a:tr>
              <a:tr h="317989">
                <a:tc>
                  <a:txBody>
                    <a:bodyPr/>
                    <a:lstStyle/>
                    <a:p>
                      <a:endParaRPr lang="en-GB" sz="1500" dirty="0"/>
                    </a:p>
                  </a:txBody>
                  <a:tcPr marL="75686" marR="75686" marT="37843" marB="37843">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500" dirty="0"/>
                    </a:p>
                  </a:txBody>
                  <a:tcPr marL="75686" marR="75686" marT="37843" marB="3784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8470592"/>
                  </a:ext>
                </a:extLst>
              </a:tr>
            </a:tbl>
          </a:graphicData>
        </a:graphic>
      </p:graphicFrame>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22139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Perimeter on a Grid</a:t>
            </a:r>
          </a:p>
        </p:txBody>
      </p:sp>
      <p:sp>
        <p:nvSpPr>
          <p:cNvPr id="10" name="Rectangle 9"/>
          <p:cNvSpPr/>
          <p:nvPr/>
        </p:nvSpPr>
        <p:spPr>
          <a:xfrm>
            <a:off x="266882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6882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01CDA0-076C-4155-8C42-FCDABB300833}"/>
              </a:ext>
            </a:extLst>
          </p:cNvPr>
          <p:cNvSpPr txBox="1"/>
          <p:nvPr/>
        </p:nvSpPr>
        <p:spPr>
          <a:xfrm>
            <a:off x="755650" y="1341438"/>
            <a:ext cx="7632700" cy="495108"/>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b="1" dirty="0">
                <a:solidFill>
                  <a:schemeClr val="bg1"/>
                </a:solidFill>
              </a:rPr>
              <a:t>Which shape has the smallest perimeter?</a:t>
            </a:r>
          </a:p>
        </p:txBody>
      </p:sp>
      <p:sp>
        <p:nvSpPr>
          <p:cNvPr id="13" name="Rectangle 12">
            <a:extLst>
              <a:ext uri="{FF2B5EF4-FFF2-40B4-BE49-F238E27FC236}">
                <a16:creationId xmlns:a16="http://schemas.microsoft.com/office/drawing/2014/main" id="{6522070C-9358-4E78-8163-584D50F54D0C}"/>
              </a:ext>
            </a:extLst>
          </p:cNvPr>
          <p:cNvSpPr/>
          <p:nvPr/>
        </p:nvSpPr>
        <p:spPr>
          <a:xfrm>
            <a:off x="2469505" y="2349292"/>
            <a:ext cx="2056973" cy="369332"/>
          </a:xfrm>
          <a:prstGeom prst="rect">
            <a:avLst/>
          </a:prstGeom>
        </p:spPr>
        <p:txBody>
          <a:bodyPr wrap="none">
            <a:spAutoFit/>
          </a:bodyPr>
          <a:lstStyle/>
          <a:p>
            <a:pPr algn="ctr"/>
            <a:r>
              <a:rPr lang="en-GB" b="1" dirty="0">
                <a:solidFill>
                  <a:srgbClr val="009541"/>
                </a:solidFill>
              </a:rPr>
              <a:t>Perimeter = 20cm</a:t>
            </a:r>
          </a:p>
        </p:txBody>
      </p:sp>
      <p:sp>
        <p:nvSpPr>
          <p:cNvPr id="15" name="Rectangle 14">
            <a:extLst>
              <a:ext uri="{FF2B5EF4-FFF2-40B4-BE49-F238E27FC236}">
                <a16:creationId xmlns:a16="http://schemas.microsoft.com/office/drawing/2014/main" id="{FDD709B4-E6CC-41DB-9E19-5093A4610B65}"/>
              </a:ext>
            </a:extLst>
          </p:cNvPr>
          <p:cNvSpPr/>
          <p:nvPr/>
        </p:nvSpPr>
        <p:spPr>
          <a:xfrm>
            <a:off x="4667254" y="2349292"/>
            <a:ext cx="2018501" cy="369332"/>
          </a:xfrm>
          <a:prstGeom prst="rect">
            <a:avLst/>
          </a:prstGeom>
        </p:spPr>
        <p:txBody>
          <a:bodyPr wrap="none">
            <a:spAutoFit/>
          </a:bodyPr>
          <a:lstStyle/>
          <a:p>
            <a:pPr algn="ctr"/>
            <a:r>
              <a:rPr lang="en-GB" b="1" dirty="0">
                <a:solidFill>
                  <a:srgbClr val="009541"/>
                </a:solidFill>
              </a:rPr>
              <a:t>Perimeter = 18cm</a:t>
            </a:r>
          </a:p>
        </p:txBody>
      </p:sp>
      <p:pic>
        <p:nvPicPr>
          <p:cNvPr id="3" name="Picture 2">
            <a:extLst>
              <a:ext uri="{FF2B5EF4-FFF2-40B4-BE49-F238E27FC236}">
                <a16:creationId xmlns:a16="http://schemas.microsoft.com/office/drawing/2014/main" id="{36AE0898-6FC6-44E0-A5CE-908086050E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970"/>
          <a:stretch/>
        </p:blipFill>
        <p:spPr>
          <a:xfrm>
            <a:off x="7032294" y="2686242"/>
            <a:ext cx="1885030" cy="3733608"/>
          </a:xfrm>
          <a:prstGeom prst="rect">
            <a:avLst/>
          </a:prstGeom>
        </p:spPr>
      </p:pic>
      <p:pic>
        <p:nvPicPr>
          <p:cNvPr id="17" name="Picture 16">
            <a:extLst>
              <a:ext uri="{FF2B5EF4-FFF2-40B4-BE49-F238E27FC236}">
                <a16:creationId xmlns:a16="http://schemas.microsoft.com/office/drawing/2014/main" id="{A90B8A15-C1D6-484A-AC5A-454366D95A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244"/>
          <a:stretch/>
        </p:blipFill>
        <p:spPr>
          <a:xfrm>
            <a:off x="373419" y="2936755"/>
            <a:ext cx="1838029" cy="3483095"/>
          </a:xfrm>
          <a:prstGeom prst="rect">
            <a:avLst/>
          </a:prstGeom>
        </p:spPr>
      </p:pic>
      <p:sp>
        <p:nvSpPr>
          <p:cNvPr id="23" name="Oval 22">
            <a:extLst>
              <a:ext uri="{FF2B5EF4-FFF2-40B4-BE49-F238E27FC236}">
                <a16:creationId xmlns:a16="http://schemas.microsoft.com/office/drawing/2014/main" id="{8B9B41F6-09E6-4151-A7E2-F3F3A7984C58}"/>
              </a:ext>
            </a:extLst>
          </p:cNvPr>
          <p:cNvSpPr/>
          <p:nvPr/>
        </p:nvSpPr>
        <p:spPr>
          <a:xfrm>
            <a:off x="4939146" y="2898655"/>
            <a:ext cx="1531641" cy="1499576"/>
          </a:xfrm>
          <a:prstGeom prst="ellipse">
            <a:avLst/>
          </a:prstGeom>
          <a:noFill/>
          <a:ln w="57150">
            <a:solidFill>
              <a:srgbClr val="009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4A147AA-30D9-4D10-8AB8-229E80BA5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793"/>
          <a:stretch/>
        </p:blipFill>
        <p:spPr>
          <a:xfrm>
            <a:off x="5961799" y="2609804"/>
            <a:ext cx="2770486" cy="3810046"/>
          </a:xfrm>
          <a:prstGeom prst="rect">
            <a:avLst/>
          </a:prstGeom>
        </p:spPr>
      </p:pic>
    </p:spTree>
    <p:extLst>
      <p:ext uri="{BB962C8B-B14F-4D97-AF65-F5344CB8AC3E}">
        <p14:creationId xmlns:p14="http://schemas.microsoft.com/office/powerpoint/2010/main" val="28034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13"/>
                                        </p:tgtEl>
                                      </p:cBhvr>
                                    </p:animEffect>
                                    <p:animScale>
                                      <p:cBhvr>
                                        <p:cTn id="10" dur="125" autoRev="1" fill="hold"/>
                                        <p:tgtEl>
                                          <p:spTgt spid="13"/>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26" presetClass="emph" presetSubtype="0" fill="hold" grpId="1" nodeType="withEffect">
                                  <p:stCondLst>
                                    <p:cond delay="0"/>
                                  </p:stCondLst>
                                  <p:childTnLst>
                                    <p:animEffect transition="out" filter="fade">
                                      <p:cBhvr>
                                        <p:cTn id="15" dur="250" tmFilter="0, 0; .2, .5; .8, .5; 1, 0"/>
                                        <p:tgtEl>
                                          <p:spTgt spid="15"/>
                                        </p:tgtEl>
                                      </p:cBhvr>
                                    </p:animEffect>
                                    <p:animScale>
                                      <p:cBhvr>
                                        <p:cTn id="16" dur="125" autoRev="1" fill="hold"/>
                                        <p:tgtEl>
                                          <p:spTgt spid="15"/>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500"/>
                                        <p:tgtEl>
                                          <p:spTgt spid="23"/>
                                        </p:tgtEl>
                                      </p:cBhvr>
                                    </p:animEffect>
                                  </p:childTnLst>
                                </p:cTn>
                              </p:par>
                              <p:par>
                                <p:cTn id="22" presetID="1" presetClass="exit" presetSubtype="0" fill="hold" nodeType="with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22139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Perimeter on a Grid</a:t>
            </a:r>
          </a:p>
        </p:txBody>
      </p:sp>
      <p:sp>
        <p:nvSpPr>
          <p:cNvPr id="10" name="Rectangle 9"/>
          <p:cNvSpPr/>
          <p:nvPr/>
        </p:nvSpPr>
        <p:spPr>
          <a:xfrm>
            <a:off x="266882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6882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DFC7B81-5910-42C9-AF3D-D256654B6DB7}"/>
              </a:ext>
            </a:extLst>
          </p:cNvPr>
          <p:cNvSpPr txBox="1"/>
          <p:nvPr/>
        </p:nvSpPr>
        <p:spPr>
          <a:xfrm>
            <a:off x="755650" y="1341438"/>
            <a:ext cx="7632700" cy="495108"/>
          </a:xfrm>
          <a:prstGeom prst="rect">
            <a:avLst/>
          </a:prstGeom>
          <a:solidFill>
            <a:schemeClr val="bg1"/>
          </a:solidFill>
          <a:ln w="28575">
            <a:solidFill>
              <a:srgbClr val="7768AD"/>
            </a:solidFill>
          </a:ln>
        </p:spPr>
        <p:txBody>
          <a:bodyPr wrap="square" lIns="108000" tIns="108000" rIns="108000" bIns="108000" rtlCol="0">
            <a:spAutoFit/>
          </a:bodyPr>
          <a:lstStyle/>
          <a:p>
            <a:pPr algn="ctr"/>
            <a:r>
              <a:rPr lang="en-GB" dirty="0"/>
              <a:t>Claudia thinks that this shape has a perimeter of 20cm.</a:t>
            </a:r>
          </a:p>
        </p:txBody>
      </p:sp>
      <p:sp>
        <p:nvSpPr>
          <p:cNvPr id="21" name="TextBox 20">
            <a:extLst>
              <a:ext uri="{FF2B5EF4-FFF2-40B4-BE49-F238E27FC236}">
                <a16:creationId xmlns:a16="http://schemas.microsoft.com/office/drawing/2014/main" id="{30C19C63-DFA7-4B74-9C45-C6DFC6E1E799}"/>
              </a:ext>
            </a:extLst>
          </p:cNvPr>
          <p:cNvSpPr txBox="1"/>
          <p:nvPr/>
        </p:nvSpPr>
        <p:spPr>
          <a:xfrm>
            <a:off x="755650" y="1836546"/>
            <a:ext cx="7632700" cy="495108"/>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b="1" dirty="0">
                <a:solidFill>
                  <a:schemeClr val="bg1"/>
                </a:solidFill>
              </a:rPr>
              <a:t>Can you tell what mistake she has made?</a:t>
            </a:r>
          </a:p>
        </p:txBody>
      </p:sp>
      <p:graphicFrame>
        <p:nvGraphicFramePr>
          <p:cNvPr id="22" name="Table 21">
            <a:extLst>
              <a:ext uri="{FF2B5EF4-FFF2-40B4-BE49-F238E27FC236}">
                <a16:creationId xmlns:a16="http://schemas.microsoft.com/office/drawing/2014/main" id="{440772F1-2DB4-4009-9295-24A5CF38DF5C}"/>
              </a:ext>
            </a:extLst>
          </p:cNvPr>
          <p:cNvGraphicFramePr>
            <a:graphicFrameLocks noGrp="1"/>
          </p:cNvGraphicFramePr>
          <p:nvPr>
            <p:extLst>
              <p:ext uri="{D42A27DB-BD31-4B8C-83A1-F6EECF244321}">
                <p14:modId xmlns:p14="http://schemas.microsoft.com/office/powerpoint/2010/main" val="447367651"/>
              </p:ext>
            </p:extLst>
          </p:nvPr>
        </p:nvGraphicFramePr>
        <p:xfrm>
          <a:off x="1408514" y="2612474"/>
          <a:ext cx="2762249" cy="2704422"/>
        </p:xfrm>
        <a:graphic>
          <a:graphicData uri="http://schemas.openxmlformats.org/drawingml/2006/table">
            <a:tbl>
              <a:tblPr firstRow="1" bandRow="1">
                <a:tableStyleId>{5940675A-B579-460E-94D1-54222C63F5DA}</a:tableStyleId>
              </a:tblPr>
              <a:tblGrid>
                <a:gridCol w="394607">
                  <a:extLst>
                    <a:ext uri="{9D8B030D-6E8A-4147-A177-3AD203B41FA5}">
                      <a16:colId xmlns:a16="http://schemas.microsoft.com/office/drawing/2014/main" val="1581894630"/>
                    </a:ext>
                  </a:extLst>
                </a:gridCol>
                <a:gridCol w="394607">
                  <a:extLst>
                    <a:ext uri="{9D8B030D-6E8A-4147-A177-3AD203B41FA5}">
                      <a16:colId xmlns:a16="http://schemas.microsoft.com/office/drawing/2014/main" val="3590526363"/>
                    </a:ext>
                  </a:extLst>
                </a:gridCol>
                <a:gridCol w="394607">
                  <a:extLst>
                    <a:ext uri="{9D8B030D-6E8A-4147-A177-3AD203B41FA5}">
                      <a16:colId xmlns:a16="http://schemas.microsoft.com/office/drawing/2014/main" val="3396758234"/>
                    </a:ext>
                  </a:extLst>
                </a:gridCol>
                <a:gridCol w="394607">
                  <a:extLst>
                    <a:ext uri="{9D8B030D-6E8A-4147-A177-3AD203B41FA5}">
                      <a16:colId xmlns:a16="http://schemas.microsoft.com/office/drawing/2014/main" val="839781221"/>
                    </a:ext>
                  </a:extLst>
                </a:gridCol>
                <a:gridCol w="394607">
                  <a:extLst>
                    <a:ext uri="{9D8B030D-6E8A-4147-A177-3AD203B41FA5}">
                      <a16:colId xmlns:a16="http://schemas.microsoft.com/office/drawing/2014/main" val="1748306376"/>
                    </a:ext>
                  </a:extLst>
                </a:gridCol>
                <a:gridCol w="394607">
                  <a:extLst>
                    <a:ext uri="{9D8B030D-6E8A-4147-A177-3AD203B41FA5}">
                      <a16:colId xmlns:a16="http://schemas.microsoft.com/office/drawing/2014/main" val="4082975496"/>
                    </a:ext>
                  </a:extLst>
                </a:gridCol>
                <a:gridCol w="394607">
                  <a:extLst>
                    <a:ext uri="{9D8B030D-6E8A-4147-A177-3AD203B41FA5}">
                      <a16:colId xmlns:a16="http://schemas.microsoft.com/office/drawing/2014/main" val="938831786"/>
                    </a:ext>
                  </a:extLst>
                </a:gridCol>
              </a:tblGrid>
              <a:tr h="386346">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0503593"/>
                  </a:ext>
                </a:extLst>
              </a:tr>
              <a:tr h="386346">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3533834"/>
                  </a:ext>
                </a:extLst>
              </a:tr>
              <a:tr h="386346">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0361559"/>
                  </a:ext>
                </a:extLst>
              </a:tr>
              <a:tr h="386346">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3876946"/>
                  </a:ext>
                </a:extLst>
              </a:tr>
              <a:tr h="386346">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9544488"/>
                  </a:ext>
                </a:extLst>
              </a:tr>
              <a:tr h="386346">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506C"/>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8470592"/>
                  </a:ext>
                </a:extLst>
              </a:tr>
              <a:tr h="386346">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sz="1800" dirty="0"/>
                    </a:p>
                  </a:txBody>
                  <a:tcPr marL="91956" marR="91956" marT="45978" marB="459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8305470"/>
                  </a:ext>
                </a:extLst>
              </a:tr>
            </a:tbl>
          </a:graphicData>
        </a:graphic>
      </p:graphicFrame>
      <p:pic>
        <p:nvPicPr>
          <p:cNvPr id="4" name="Picture 3">
            <a:extLst>
              <a:ext uri="{FF2B5EF4-FFF2-40B4-BE49-F238E27FC236}">
                <a16:creationId xmlns:a16="http://schemas.microsoft.com/office/drawing/2014/main" id="{AD2D35CA-4B19-458E-B509-645B6FFA7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626" y="2592772"/>
            <a:ext cx="3025736" cy="3827078"/>
          </a:xfrm>
          <a:prstGeom prst="rect">
            <a:avLst/>
          </a:prstGeom>
        </p:spPr>
      </p:pic>
      <p:sp>
        <p:nvSpPr>
          <p:cNvPr id="24" name="TextBox 23">
            <a:extLst>
              <a:ext uri="{FF2B5EF4-FFF2-40B4-BE49-F238E27FC236}">
                <a16:creationId xmlns:a16="http://schemas.microsoft.com/office/drawing/2014/main" id="{5E9A517B-77B2-44B3-9C0C-6CE9EC8C282A}"/>
              </a:ext>
            </a:extLst>
          </p:cNvPr>
          <p:cNvSpPr txBox="1"/>
          <p:nvPr/>
        </p:nvSpPr>
        <p:spPr>
          <a:xfrm>
            <a:off x="755650" y="5597717"/>
            <a:ext cx="7632700" cy="495108"/>
          </a:xfrm>
          <a:prstGeom prst="rect">
            <a:avLst/>
          </a:prstGeom>
          <a:solidFill>
            <a:schemeClr val="bg1"/>
          </a:solidFill>
          <a:ln w="28575">
            <a:solidFill>
              <a:srgbClr val="009541"/>
            </a:solidFill>
          </a:ln>
        </p:spPr>
        <p:txBody>
          <a:bodyPr wrap="square" lIns="108000" tIns="108000" rIns="108000" bIns="108000" rtlCol="0">
            <a:spAutoFit/>
          </a:bodyPr>
          <a:lstStyle/>
          <a:p>
            <a:pPr algn="ctr"/>
            <a:r>
              <a:rPr lang="en-GB" b="1" dirty="0"/>
              <a:t>She has forgotten to count the inside edges of the missing squares.</a:t>
            </a:r>
          </a:p>
        </p:txBody>
      </p:sp>
    </p:spTree>
    <p:extLst>
      <p:ext uri="{BB962C8B-B14F-4D97-AF65-F5344CB8AC3E}">
        <p14:creationId xmlns:p14="http://schemas.microsoft.com/office/powerpoint/2010/main" val="99936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24"/>
                                        </p:tgtEl>
                                      </p:cBhvr>
                                    </p:animEffect>
                                    <p:animScale>
                                      <p:cBhvr>
                                        <p:cTn id="10" dur="125"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222139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Perimeter on a Grid</a:t>
            </a:r>
          </a:p>
        </p:txBody>
      </p:sp>
      <p:sp>
        <p:nvSpPr>
          <p:cNvPr id="75" name="Rectangle 74"/>
          <p:cNvSpPr/>
          <p:nvPr/>
        </p:nvSpPr>
        <p:spPr>
          <a:xfrm>
            <a:off x="2668826"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668826"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46B791-DD52-4DCE-8FDA-574950EEF035}"/>
              </a:ext>
            </a:extLst>
          </p:cNvPr>
          <p:cNvSpPr txBox="1"/>
          <p:nvPr/>
        </p:nvSpPr>
        <p:spPr>
          <a:xfrm>
            <a:off x="755650" y="1341437"/>
            <a:ext cx="7632700" cy="1126050"/>
          </a:xfrm>
          <a:prstGeom prst="rect">
            <a:avLst/>
          </a:prstGeom>
          <a:solidFill>
            <a:schemeClr val="bg1"/>
          </a:solidFill>
          <a:ln w="28575">
            <a:solidFill>
              <a:srgbClr val="7768AD"/>
            </a:solidFill>
          </a:ln>
        </p:spPr>
        <p:txBody>
          <a:bodyPr wrap="square" lIns="108000" tIns="108000" rIns="108000" bIns="108000" rtlCol="0">
            <a:spAutoFit/>
          </a:bodyPr>
          <a:lstStyle/>
          <a:p>
            <a:pPr algn="ctr">
              <a:spcAft>
                <a:spcPts val="600"/>
              </a:spcAft>
            </a:pPr>
            <a:r>
              <a:rPr lang="en-GB" dirty="0"/>
              <a:t>Finn has 12 square mosaic tiles. Each side of each square is 1cm long.</a:t>
            </a:r>
          </a:p>
          <a:p>
            <a:pPr algn="ctr">
              <a:spcAft>
                <a:spcPts val="600"/>
              </a:spcAft>
            </a:pPr>
            <a:r>
              <a:rPr lang="en-GB" dirty="0"/>
              <a:t>His teacher has challenged him to make a shape where each square has at least one edge fully touching the edge of another square.</a:t>
            </a:r>
          </a:p>
        </p:txBody>
      </p:sp>
      <p:sp>
        <p:nvSpPr>
          <p:cNvPr id="7" name="TextBox 6">
            <a:extLst>
              <a:ext uri="{FF2B5EF4-FFF2-40B4-BE49-F238E27FC236}">
                <a16:creationId xmlns:a16="http://schemas.microsoft.com/office/drawing/2014/main" id="{37AEF638-066A-4ADE-92CA-68AFED47DC6B}"/>
              </a:ext>
            </a:extLst>
          </p:cNvPr>
          <p:cNvSpPr txBox="1"/>
          <p:nvPr/>
        </p:nvSpPr>
        <p:spPr>
          <a:xfrm>
            <a:off x="2886074" y="2733783"/>
            <a:ext cx="5502275" cy="464331"/>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sz="1600" b="1" dirty="0">
                <a:solidFill>
                  <a:schemeClr val="bg1"/>
                </a:solidFill>
              </a:rPr>
              <a:t>What is the longest perimeter that his shape could have? </a:t>
            </a:r>
          </a:p>
        </p:txBody>
      </p:sp>
      <p:sp>
        <p:nvSpPr>
          <p:cNvPr id="10" name="TextBox 9">
            <a:extLst>
              <a:ext uri="{FF2B5EF4-FFF2-40B4-BE49-F238E27FC236}">
                <a16:creationId xmlns:a16="http://schemas.microsoft.com/office/drawing/2014/main" id="{5ED6A116-8528-44D3-A6DB-F1AAE34A3D6E}"/>
              </a:ext>
            </a:extLst>
          </p:cNvPr>
          <p:cNvSpPr txBox="1"/>
          <p:nvPr/>
        </p:nvSpPr>
        <p:spPr>
          <a:xfrm>
            <a:off x="2886074" y="4075080"/>
            <a:ext cx="5502275" cy="464331"/>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sz="1600" b="1" dirty="0">
                <a:solidFill>
                  <a:schemeClr val="bg1"/>
                </a:solidFill>
              </a:rPr>
              <a:t>What is the shortest perimeter that it could have? </a:t>
            </a:r>
          </a:p>
        </p:txBody>
      </p:sp>
      <p:sp>
        <p:nvSpPr>
          <p:cNvPr id="11" name="TextBox 10">
            <a:extLst>
              <a:ext uri="{FF2B5EF4-FFF2-40B4-BE49-F238E27FC236}">
                <a16:creationId xmlns:a16="http://schemas.microsoft.com/office/drawing/2014/main" id="{CA275FF9-B153-4ADA-92ED-A20175636C3C}"/>
              </a:ext>
            </a:extLst>
          </p:cNvPr>
          <p:cNvSpPr txBox="1"/>
          <p:nvPr/>
        </p:nvSpPr>
        <p:spPr>
          <a:xfrm>
            <a:off x="2886075" y="5392142"/>
            <a:ext cx="5502276" cy="710552"/>
          </a:xfrm>
          <a:prstGeom prst="rect">
            <a:avLst/>
          </a:prstGeom>
          <a:solidFill>
            <a:srgbClr val="7768AD"/>
          </a:solidFill>
          <a:ln w="28575">
            <a:solidFill>
              <a:srgbClr val="7768AD"/>
            </a:solidFill>
          </a:ln>
        </p:spPr>
        <p:txBody>
          <a:bodyPr wrap="square" lIns="108000" tIns="108000" rIns="108000" bIns="108000" rtlCol="0">
            <a:spAutoFit/>
          </a:bodyPr>
          <a:lstStyle/>
          <a:p>
            <a:pPr algn="ctr"/>
            <a:r>
              <a:rPr lang="en-GB" sz="1600" b="1" dirty="0">
                <a:solidFill>
                  <a:schemeClr val="bg1"/>
                </a:solidFill>
              </a:rPr>
              <a:t>Did you find more than one way of making the shape with the shortest perimeter? Why do you think this is?</a:t>
            </a:r>
          </a:p>
        </p:txBody>
      </p:sp>
      <p:grpSp>
        <p:nvGrpSpPr>
          <p:cNvPr id="32" name="Group 31">
            <a:extLst>
              <a:ext uri="{FF2B5EF4-FFF2-40B4-BE49-F238E27FC236}">
                <a16:creationId xmlns:a16="http://schemas.microsoft.com/office/drawing/2014/main" id="{575217E7-6ABA-48D7-BBE5-BB98741DE817}"/>
              </a:ext>
            </a:extLst>
          </p:cNvPr>
          <p:cNvGrpSpPr/>
          <p:nvPr/>
        </p:nvGrpSpPr>
        <p:grpSpPr>
          <a:xfrm>
            <a:off x="987839" y="2806266"/>
            <a:ext cx="1268118" cy="1690564"/>
            <a:chOff x="755650" y="2800843"/>
            <a:chExt cx="1543996" cy="2058346"/>
          </a:xfrm>
          <a:solidFill>
            <a:srgbClr val="FFE76D"/>
          </a:solidFill>
        </p:grpSpPr>
        <p:sp>
          <p:nvSpPr>
            <p:cNvPr id="33" name="Rectangle 32">
              <a:extLst>
                <a:ext uri="{FF2B5EF4-FFF2-40B4-BE49-F238E27FC236}">
                  <a16:creationId xmlns:a16="http://schemas.microsoft.com/office/drawing/2014/main" id="{75614262-C582-45AB-98BC-77D653C0DE58}"/>
                </a:ext>
              </a:extLst>
            </p:cNvPr>
            <p:cNvSpPr/>
            <p:nvPr/>
          </p:nvSpPr>
          <p:spPr>
            <a:xfrm rot="462387">
              <a:off x="755650" y="28008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747EE7-9979-4C91-9352-388F7626CE92}"/>
                </a:ext>
              </a:extLst>
            </p:cNvPr>
            <p:cNvSpPr/>
            <p:nvPr/>
          </p:nvSpPr>
          <p:spPr>
            <a:xfrm rot="462387">
              <a:off x="1298575" y="28008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B32B8EB-6644-494D-8CCE-7F8B047EE0BC}"/>
                </a:ext>
              </a:extLst>
            </p:cNvPr>
            <p:cNvSpPr/>
            <p:nvPr/>
          </p:nvSpPr>
          <p:spPr>
            <a:xfrm rot="462387">
              <a:off x="755650" y="33342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CCAF949-D520-436A-9F1C-836E8D38DE87}"/>
                </a:ext>
              </a:extLst>
            </p:cNvPr>
            <p:cNvSpPr/>
            <p:nvPr/>
          </p:nvSpPr>
          <p:spPr>
            <a:xfrm rot="462387">
              <a:off x="1298575" y="33342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0C3BAB0-2A32-4754-9FAA-07762650A5DF}"/>
                </a:ext>
              </a:extLst>
            </p:cNvPr>
            <p:cNvSpPr/>
            <p:nvPr/>
          </p:nvSpPr>
          <p:spPr>
            <a:xfrm rot="462387">
              <a:off x="755650" y="38676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2378C1CF-9F53-49E1-9302-C2BB12DFDDB3}"/>
                </a:ext>
              </a:extLst>
            </p:cNvPr>
            <p:cNvSpPr/>
            <p:nvPr/>
          </p:nvSpPr>
          <p:spPr>
            <a:xfrm rot="462387">
              <a:off x="1298575" y="38676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F4EE081-2CF3-4EE8-A6A1-E534284627E6}"/>
                </a:ext>
              </a:extLst>
            </p:cNvPr>
            <p:cNvSpPr/>
            <p:nvPr/>
          </p:nvSpPr>
          <p:spPr>
            <a:xfrm rot="462387">
              <a:off x="755650" y="44010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EE1B889-4D47-4F2C-AD56-2D522E7A516A}"/>
                </a:ext>
              </a:extLst>
            </p:cNvPr>
            <p:cNvSpPr/>
            <p:nvPr/>
          </p:nvSpPr>
          <p:spPr>
            <a:xfrm rot="462387">
              <a:off x="1298575" y="44010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6098DA8-23F0-4763-8301-4737289486F4}"/>
                </a:ext>
              </a:extLst>
            </p:cNvPr>
            <p:cNvSpPr/>
            <p:nvPr/>
          </p:nvSpPr>
          <p:spPr>
            <a:xfrm rot="462387">
              <a:off x="1841500" y="28008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478431E-10D4-4A56-8255-CC059BE6B35E}"/>
                </a:ext>
              </a:extLst>
            </p:cNvPr>
            <p:cNvSpPr/>
            <p:nvPr/>
          </p:nvSpPr>
          <p:spPr>
            <a:xfrm rot="462387">
              <a:off x="1841500" y="33342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97D962B-96EC-4E0E-93B4-D28AEB8C6A21}"/>
                </a:ext>
              </a:extLst>
            </p:cNvPr>
            <p:cNvSpPr/>
            <p:nvPr/>
          </p:nvSpPr>
          <p:spPr>
            <a:xfrm rot="462387">
              <a:off x="1841500" y="38676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45BC4169-9528-4F0F-8DA1-5A05ED65840B}"/>
                </a:ext>
              </a:extLst>
            </p:cNvPr>
            <p:cNvSpPr/>
            <p:nvPr/>
          </p:nvSpPr>
          <p:spPr>
            <a:xfrm rot="462387">
              <a:off x="1841500" y="4401043"/>
              <a:ext cx="458146" cy="45814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Rectangle 45">
            <a:extLst>
              <a:ext uri="{FF2B5EF4-FFF2-40B4-BE49-F238E27FC236}">
                <a16:creationId xmlns:a16="http://schemas.microsoft.com/office/drawing/2014/main" id="{3FA85273-4E2B-4456-A3FF-242FB1347D5C}"/>
              </a:ext>
            </a:extLst>
          </p:cNvPr>
          <p:cNvSpPr/>
          <p:nvPr/>
        </p:nvSpPr>
        <p:spPr>
          <a:xfrm>
            <a:off x="-114300" y="4802068"/>
            <a:ext cx="2647950" cy="1428989"/>
          </a:xfrm>
          <a:prstGeom prst="rect">
            <a:avLst/>
          </a:prstGeom>
          <a:solidFill>
            <a:schemeClr val="bg1"/>
          </a:solidFill>
          <a:ln w="38100">
            <a:solidFill>
              <a:srgbClr val="9D9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1CE51A46-8566-4AA1-A6D5-E66650803595}"/>
              </a:ext>
            </a:extLst>
          </p:cNvPr>
          <p:cNvGrpSpPr/>
          <p:nvPr/>
        </p:nvGrpSpPr>
        <p:grpSpPr>
          <a:xfrm>
            <a:off x="387350" y="5470604"/>
            <a:ext cx="637578" cy="637577"/>
            <a:chOff x="4078526" y="2517135"/>
            <a:chExt cx="986948" cy="986948"/>
          </a:xfrm>
          <a:solidFill>
            <a:srgbClr val="FFE76D"/>
          </a:solidFill>
        </p:grpSpPr>
        <p:sp>
          <p:nvSpPr>
            <p:cNvPr id="14" name="Rectangle 13">
              <a:extLst>
                <a:ext uri="{FF2B5EF4-FFF2-40B4-BE49-F238E27FC236}">
                  <a16:creationId xmlns:a16="http://schemas.microsoft.com/office/drawing/2014/main" id="{8E70E094-CD7C-47EF-9E3A-75F32532923F}"/>
                </a:ext>
              </a:extLst>
            </p:cNvPr>
            <p:cNvSpPr/>
            <p:nvPr/>
          </p:nvSpPr>
          <p:spPr>
            <a:xfrm>
              <a:off x="4078526" y="2517135"/>
              <a:ext cx="493474" cy="49347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6097A1D-2D18-43D3-9087-889E27C456D9}"/>
                </a:ext>
              </a:extLst>
            </p:cNvPr>
            <p:cNvSpPr/>
            <p:nvPr/>
          </p:nvSpPr>
          <p:spPr>
            <a:xfrm>
              <a:off x="4572000" y="3010609"/>
              <a:ext cx="493474" cy="49347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FB2A4F58-7F3D-44F8-A1F5-1B455D16B391}"/>
              </a:ext>
            </a:extLst>
          </p:cNvPr>
          <p:cNvGrpSpPr/>
          <p:nvPr/>
        </p:nvGrpSpPr>
        <p:grpSpPr>
          <a:xfrm>
            <a:off x="923942" y="4969219"/>
            <a:ext cx="637578" cy="318789"/>
            <a:chOff x="1067567" y="4886885"/>
            <a:chExt cx="711710" cy="355855"/>
          </a:xfrm>
          <a:solidFill>
            <a:srgbClr val="FFE76D"/>
          </a:solidFill>
        </p:grpSpPr>
        <p:sp>
          <p:nvSpPr>
            <p:cNvPr id="2" name="Rectangle 1">
              <a:extLst>
                <a:ext uri="{FF2B5EF4-FFF2-40B4-BE49-F238E27FC236}">
                  <a16:creationId xmlns:a16="http://schemas.microsoft.com/office/drawing/2014/main" id="{0A8BEEA9-6FDE-4737-8F54-3F852BC09BD6}"/>
                </a:ext>
              </a:extLst>
            </p:cNvPr>
            <p:cNvSpPr/>
            <p:nvPr/>
          </p:nvSpPr>
          <p:spPr>
            <a:xfrm>
              <a:off x="1067567" y="4886885"/>
              <a:ext cx="355855" cy="35585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C59A5A2-9197-478E-AEC2-3C265A9A9D2D}"/>
                </a:ext>
              </a:extLst>
            </p:cNvPr>
            <p:cNvSpPr/>
            <p:nvPr/>
          </p:nvSpPr>
          <p:spPr>
            <a:xfrm>
              <a:off x="1423422" y="4886885"/>
              <a:ext cx="355855" cy="35585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a:extLst>
              <a:ext uri="{FF2B5EF4-FFF2-40B4-BE49-F238E27FC236}">
                <a16:creationId xmlns:a16="http://schemas.microsoft.com/office/drawing/2014/main" id="{3F3A12F9-95AE-4CAB-B9AE-22A77BE8A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18" y="4904171"/>
            <a:ext cx="404422" cy="421149"/>
          </a:xfrm>
          <a:prstGeom prst="rect">
            <a:avLst/>
          </a:prstGeom>
        </p:spPr>
      </p:pic>
      <p:grpSp>
        <p:nvGrpSpPr>
          <p:cNvPr id="3" name="Group 2">
            <a:extLst>
              <a:ext uri="{FF2B5EF4-FFF2-40B4-BE49-F238E27FC236}">
                <a16:creationId xmlns:a16="http://schemas.microsoft.com/office/drawing/2014/main" id="{CC2CC010-876A-42AE-A5A6-CE947D9FC3BC}"/>
              </a:ext>
            </a:extLst>
          </p:cNvPr>
          <p:cNvGrpSpPr/>
          <p:nvPr/>
        </p:nvGrpSpPr>
        <p:grpSpPr>
          <a:xfrm>
            <a:off x="1150709" y="5557753"/>
            <a:ext cx="637578" cy="478183"/>
            <a:chOff x="5747227" y="2678935"/>
            <a:chExt cx="986948" cy="740211"/>
          </a:xfrm>
          <a:solidFill>
            <a:srgbClr val="FFE76D"/>
          </a:solidFill>
        </p:grpSpPr>
        <p:sp>
          <p:nvSpPr>
            <p:cNvPr id="16" name="Rectangle 15">
              <a:extLst>
                <a:ext uri="{FF2B5EF4-FFF2-40B4-BE49-F238E27FC236}">
                  <a16:creationId xmlns:a16="http://schemas.microsoft.com/office/drawing/2014/main" id="{F8971D82-EBCC-48B1-8FF2-0E5623C48054}"/>
                </a:ext>
              </a:extLst>
            </p:cNvPr>
            <p:cNvSpPr/>
            <p:nvPr/>
          </p:nvSpPr>
          <p:spPr>
            <a:xfrm>
              <a:off x="5747227" y="2678935"/>
              <a:ext cx="493474" cy="49347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481CA93-B414-4DAE-AF05-09FF2C64D26A}"/>
                </a:ext>
              </a:extLst>
            </p:cNvPr>
            <p:cNvSpPr/>
            <p:nvPr/>
          </p:nvSpPr>
          <p:spPr>
            <a:xfrm>
              <a:off x="6240701" y="2925672"/>
              <a:ext cx="493474" cy="49347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5">
            <a:extLst>
              <a:ext uri="{FF2B5EF4-FFF2-40B4-BE49-F238E27FC236}">
                <a16:creationId xmlns:a16="http://schemas.microsoft.com/office/drawing/2014/main" id="{C35A576A-A00B-4BB4-AE32-194294FFD1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529" y="5612317"/>
            <a:ext cx="359991" cy="458518"/>
          </a:xfrm>
          <a:prstGeom prst="rect">
            <a:avLst/>
          </a:prstGeom>
        </p:spPr>
      </p:pic>
      <p:sp>
        <p:nvSpPr>
          <p:cNvPr id="53" name="TextBox 52">
            <a:extLst>
              <a:ext uri="{FF2B5EF4-FFF2-40B4-BE49-F238E27FC236}">
                <a16:creationId xmlns:a16="http://schemas.microsoft.com/office/drawing/2014/main" id="{9DA57C89-4588-4958-8FD9-8AFBA578EB8E}"/>
              </a:ext>
            </a:extLst>
          </p:cNvPr>
          <p:cNvSpPr txBox="1"/>
          <p:nvPr/>
        </p:nvSpPr>
        <p:spPr>
          <a:xfrm>
            <a:off x="2886074" y="4634637"/>
            <a:ext cx="5502275" cy="464331"/>
          </a:xfrm>
          <a:prstGeom prst="rect">
            <a:avLst/>
          </a:prstGeom>
          <a:solidFill>
            <a:schemeClr val="bg1"/>
          </a:solidFill>
          <a:ln w="28575">
            <a:solidFill>
              <a:srgbClr val="009541"/>
            </a:solidFill>
          </a:ln>
        </p:spPr>
        <p:txBody>
          <a:bodyPr wrap="square" lIns="108000" tIns="108000" rIns="108000" bIns="108000" rtlCol="0">
            <a:spAutoFit/>
          </a:bodyPr>
          <a:lstStyle/>
          <a:p>
            <a:pPr algn="ctr"/>
            <a:r>
              <a:rPr lang="en-GB" sz="1600" b="1" dirty="0"/>
              <a:t>14cm</a:t>
            </a:r>
          </a:p>
        </p:txBody>
      </p:sp>
      <p:sp>
        <p:nvSpPr>
          <p:cNvPr id="52" name="TextBox 51">
            <a:extLst>
              <a:ext uri="{FF2B5EF4-FFF2-40B4-BE49-F238E27FC236}">
                <a16:creationId xmlns:a16="http://schemas.microsoft.com/office/drawing/2014/main" id="{1884BDEB-54AB-4FF4-A41E-60FC98A76D95}"/>
              </a:ext>
            </a:extLst>
          </p:cNvPr>
          <p:cNvSpPr txBox="1"/>
          <p:nvPr/>
        </p:nvSpPr>
        <p:spPr>
          <a:xfrm>
            <a:off x="2886074" y="3293035"/>
            <a:ext cx="5502275" cy="464331"/>
          </a:xfrm>
          <a:prstGeom prst="rect">
            <a:avLst/>
          </a:prstGeom>
          <a:solidFill>
            <a:schemeClr val="bg1"/>
          </a:solidFill>
          <a:ln w="28575">
            <a:solidFill>
              <a:srgbClr val="009541"/>
            </a:solidFill>
          </a:ln>
        </p:spPr>
        <p:txBody>
          <a:bodyPr wrap="square" lIns="108000" tIns="108000" rIns="108000" bIns="108000" rtlCol="0">
            <a:spAutoFit/>
          </a:bodyPr>
          <a:lstStyle/>
          <a:p>
            <a:pPr algn="ctr"/>
            <a:r>
              <a:rPr lang="en-GB" sz="1600" b="1" dirty="0"/>
              <a:t>26cm</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50"/>
                                        <p:tgtEl>
                                          <p:spTgt spid="52"/>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2"/>
                                        </p:tgtEl>
                                      </p:cBhvr>
                                    </p:animEffect>
                                    <p:animScale>
                                      <p:cBhvr>
                                        <p:cTn id="10" dur="125" autoRev="1" fill="hold"/>
                                        <p:tgtEl>
                                          <p:spTgt spid="5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250"/>
                                        <p:tgtEl>
                                          <p:spTgt spid="53"/>
                                        </p:tgtEl>
                                      </p:cBhvr>
                                    </p:animEffect>
                                  </p:childTnLst>
                                </p:cTn>
                              </p:par>
                              <p:par>
                                <p:cTn id="16" presetID="26" presetClass="emph" presetSubtype="0" fill="hold" grpId="1" nodeType="withEffect">
                                  <p:stCondLst>
                                    <p:cond delay="0"/>
                                  </p:stCondLst>
                                  <p:childTnLst>
                                    <p:animEffect transition="out" filter="fade">
                                      <p:cBhvr>
                                        <p:cTn id="17" dur="250" tmFilter="0, 0; .2, .5; .8, .5; 1, 0"/>
                                        <p:tgtEl>
                                          <p:spTgt spid="53"/>
                                        </p:tgtEl>
                                      </p:cBhvr>
                                    </p:animEffect>
                                    <p:animScale>
                                      <p:cBhvr>
                                        <p:cTn id="18" dur="125" autoRev="1" fill="hold"/>
                                        <p:tgtEl>
                                          <p:spTgt spid="5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26" presetClass="emph" presetSubtype="0" fill="hold" grpId="1" nodeType="withEffect">
                                  <p:stCondLst>
                                    <p:cond delay="0"/>
                                  </p:stCondLst>
                                  <p:childTnLst>
                                    <p:animEffect transition="out" filter="fade">
                                      <p:cBhvr>
                                        <p:cTn id="25" dur="250" tmFilter="0, 0; .2, .5; .8, .5; 1, 0"/>
                                        <p:tgtEl>
                                          <p:spTgt spid="11"/>
                                        </p:tgtEl>
                                      </p:cBhvr>
                                    </p:animEffect>
                                    <p:animScale>
                                      <p:cBhvr>
                                        <p:cTn id="26" dur="125"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53" grpId="0" animBg="1"/>
      <p:bldP spid="53" grpId="1" animBg="1"/>
      <p:bldP spid="52" grpId="0" animBg="1"/>
      <p:bldP spid="5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135" b="5682"/>
          <a:stretch/>
        </p:blipFill>
        <p:spPr>
          <a:xfrm rot="1560000">
            <a:off x="2549937" y="2877776"/>
            <a:ext cx="807370" cy="2160099"/>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185" t="2190" r="1837" b="26986"/>
          <a:stretch/>
        </p:blipFill>
        <p:spPr>
          <a:xfrm rot="1592908">
            <a:off x="986982" y="2254346"/>
            <a:ext cx="1646380" cy="1718495"/>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22139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Perimeter on a Grid</a:t>
            </a:r>
          </a:p>
        </p:txBody>
      </p:sp>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210</TotalTime>
  <Words>368</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Twinkl</vt:lpstr>
      <vt:lpstr>Tuffy-TTF</vt:lpstr>
      <vt:lpstr>Tuffy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Rachel Leather</cp:lastModifiedBy>
  <cp:revision>204</cp:revision>
  <dcterms:created xsi:type="dcterms:W3CDTF">2019-10-16T11:52:13Z</dcterms:created>
  <dcterms:modified xsi:type="dcterms:W3CDTF">2019-11-17T17:52:19Z</dcterms:modified>
</cp:coreProperties>
</file>