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90" r:id="rId8"/>
    <p:sldId id="284" r:id="rId9"/>
    <p:sldId id="288" r:id="rId10"/>
    <p:sldId id="277" r:id="rId11"/>
    <p:sldId id="286" r:id="rId12"/>
  </p:sldIdLst>
  <p:sldSz cx="9144000" cy="6858000" type="screen4x3"/>
  <p:notesSz cx="6858000" cy="9144000"/>
  <p:embeddedFontLst>
    <p:embeddedFont>
      <p:font typeface="Tuffy-TTF" panose="020B0603060100000000" pitchFamily="34" charset="0"/>
      <p:regular r:id="rId15"/>
      <p:bold r:id="rId16"/>
      <p:italic r:id="rId17"/>
      <p:boldItalic r:id="rId18"/>
    </p:embeddedFont>
    <p:embeddedFont>
      <p:font typeface="Tuffy" panose="020B0603060100000000" pitchFamily="34" charset="0"/>
      <p:regular r:id="rId19"/>
      <p:bold r:id="rId20"/>
      <p:italic r:id="rId21"/>
      <p:boldItalic r:id="rId22"/>
    </p:embeddedFont>
    <p:embeddedFont>
      <p:font typeface="Twinkl" pitchFamily="2"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1"/>
    <a:srgbClr val="A872AF"/>
    <a:srgbClr val="E8506C"/>
    <a:srgbClr val="E4004F"/>
    <a:srgbClr val="4DB1E3"/>
    <a:srgbClr val="6CBA85"/>
    <a:srgbClr val="FFE864"/>
    <a:srgbClr val="CDB5D8"/>
    <a:srgbClr val="F08014"/>
    <a:srgbClr val="4EB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4" autoAdjust="0"/>
    <p:restoredTop sz="94660"/>
  </p:normalViewPr>
  <p:slideViewPr>
    <p:cSldViewPr snapToGrid="0" showGuides="1">
      <p:cViewPr varScale="1">
        <p:scale>
          <a:sx n="110" d="100"/>
          <a:sy n="110" d="100"/>
        </p:scale>
        <p:origin x="1554" y="108"/>
      </p:cViewPr>
      <p:guideLst>
        <p:guide orient="horz" pos="2160"/>
        <p:guide pos="2880"/>
        <p:guide pos="340"/>
        <p:guide orient="horz" pos="3952"/>
        <p:guide pos="5397"/>
        <p:guide orient="horz" pos="346"/>
        <p:guide pos="476"/>
        <p:guide orient="horz" pos="504"/>
        <p:guide orient="horz" pos="3838"/>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3-length-and-perimeter-year-4-white-rose-maths-resources-key-stage-1-year-1-year-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4/planit-maths-primary-teaching-resources-year-4-measurement/planit-maths-primary-teaching-resources-year-4-measurement-measure-and-calculate-the-perimeter-of-a-rectilinear-figure-in-centimetres-and-metres"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3-length-and-perimeter-year-4-white-rose-maths-resources-key-stage-1-year-1-year-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417D2127-A87F-4E6C-B6BA-07705F08D598}"/>
              </a:ext>
            </a:extLst>
          </p:cNvPr>
          <p:cNvSpPr/>
          <p:nvPr/>
        </p:nvSpPr>
        <p:spPr>
          <a:xfrm>
            <a:off x="1" y="5451566"/>
            <a:ext cx="1767839" cy="1406434"/>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Measure and calculate the perimeter of a rectilinear figure in centimetres and metres.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54B16C00-F5C8-4999-ACB8-012D8CED65E8}"/>
              </a:ext>
            </a:extLst>
          </p:cNvPr>
          <p:cNvSpPr/>
          <p:nvPr/>
        </p:nvSpPr>
        <p:spPr>
          <a:xfrm>
            <a:off x="3378926" y="2682240"/>
            <a:ext cx="2386148" cy="1493520"/>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Measure and calculate the perimeter of a rectilinear figure </a:t>
            </a:r>
            <a:r>
              <a:rPr lang="en-GB" dirty="0"/>
              <a:t>(including squares) </a:t>
            </a:r>
            <a:r>
              <a:rPr lang="en-GB" dirty="0">
                <a:solidFill>
                  <a:srgbClr val="000000"/>
                </a:solidFill>
              </a:rPr>
              <a:t>in centimetres and metres.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1B71688-A20D-4F07-BCF7-DFD906C2F964}"/>
              </a:ext>
            </a:extLst>
          </p:cNvPr>
          <p:cNvSpPr txBox="1"/>
          <p:nvPr/>
        </p:nvSpPr>
        <p:spPr>
          <a:xfrm>
            <a:off x="755650" y="1612629"/>
            <a:ext cx="7596188" cy="2080899"/>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sp>
        <p:nvSpPr>
          <p:cNvPr id="36" name="TextBox 35">
            <a:extLst>
              <a:ext uri="{FF2B5EF4-FFF2-40B4-BE49-F238E27FC236}">
                <a16:creationId xmlns:a16="http://schemas.microsoft.com/office/drawing/2014/main" id="{3DFF9406-6075-4A63-B1B4-7BF14FE0D5B4}"/>
              </a:ext>
            </a:extLst>
          </p:cNvPr>
          <p:cNvSpPr txBox="1"/>
          <p:nvPr/>
        </p:nvSpPr>
        <p:spPr>
          <a:xfrm>
            <a:off x="755650" y="3693529"/>
            <a:ext cx="7596188" cy="2399296"/>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sp>
        <p:nvSpPr>
          <p:cNvPr id="97" name="Rectangle 96"/>
          <p:cNvSpPr/>
          <p:nvPr/>
        </p:nvSpPr>
        <p:spPr>
          <a:xfrm>
            <a:off x="3100387"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652958"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Perimeter of a Rectangle</a:t>
            </a:r>
          </a:p>
        </p:txBody>
      </p:sp>
      <p:cxnSp>
        <p:nvCxnSpPr>
          <p:cNvPr id="103" name="Straight Connector 102"/>
          <p:cNvCxnSpPr/>
          <p:nvPr/>
        </p:nvCxnSpPr>
        <p:spPr>
          <a:xfrm>
            <a:off x="310038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438"/>
            <a:ext cx="7596188" cy="464331"/>
          </a:xfrm>
          <a:prstGeom prst="rect">
            <a:avLst/>
          </a:prstGeom>
          <a:solidFill>
            <a:srgbClr val="A872AF"/>
          </a:solidFill>
          <a:ln w="28575">
            <a:solidFill>
              <a:srgbClr val="A872AF"/>
            </a:solidFill>
          </a:ln>
        </p:spPr>
        <p:txBody>
          <a:bodyPr wrap="square" lIns="108000" tIns="108000" rIns="108000" bIns="108000" rtlCol="0">
            <a:spAutoFit/>
          </a:bodyPr>
          <a:lstStyle/>
          <a:p>
            <a:pPr algn="ctr"/>
            <a:r>
              <a:rPr lang="en-GB" sz="1600" b="1" dirty="0">
                <a:solidFill>
                  <a:schemeClr val="bg1"/>
                </a:solidFill>
                <a:latin typeface="Twinkl" pitchFamily="50" charset="0"/>
                <a:ea typeface="Calibri" panose="020F0502020204030204" pitchFamily="34" charset="0"/>
                <a:cs typeface="Times New Roman" panose="02020603050405020304" pitchFamily="18" charset="0"/>
              </a:rPr>
              <a:t>Calculate the perimeter of each rectangle by adding the lengths of each side.</a:t>
            </a:r>
            <a:endParaRPr lang="en-GB" sz="1600" b="1" dirty="0">
              <a:solidFill>
                <a:schemeClr val="bg1"/>
              </a:solidFill>
            </a:endParaRPr>
          </a:p>
        </p:txBody>
      </p:sp>
      <p:sp>
        <p:nvSpPr>
          <p:cNvPr id="4" name="Rectangle 3">
            <a:extLst>
              <a:ext uri="{FF2B5EF4-FFF2-40B4-BE49-F238E27FC236}">
                <a16:creationId xmlns:a16="http://schemas.microsoft.com/office/drawing/2014/main" id="{72003A6B-F7DE-4BB0-956F-BF6D2CABA62E}"/>
              </a:ext>
            </a:extLst>
          </p:cNvPr>
          <p:cNvSpPr/>
          <p:nvPr/>
        </p:nvSpPr>
        <p:spPr>
          <a:xfrm>
            <a:off x="3413306" y="3180528"/>
            <a:ext cx="4669733" cy="41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     </a:t>
            </a:r>
            <a:r>
              <a:rPr lang="en-GB" dirty="0">
                <a:solidFill>
                  <a:sysClr val="windowText" lastClr="000000"/>
                </a:solidFill>
              </a:rPr>
              <a:t>cm + </a:t>
            </a:r>
            <a:r>
              <a:rPr lang="en-GB" u="sng" dirty="0">
                <a:solidFill>
                  <a:sysClr val="windowText" lastClr="000000"/>
                </a:solidFill>
              </a:rPr>
              <a:t>     </a:t>
            </a:r>
            <a:r>
              <a:rPr lang="en-GB" dirty="0">
                <a:solidFill>
                  <a:sysClr val="windowText" lastClr="000000"/>
                </a:solidFill>
              </a:rPr>
              <a:t>cm + </a:t>
            </a:r>
            <a:r>
              <a:rPr lang="en-GB" u="sng" dirty="0">
                <a:solidFill>
                  <a:sysClr val="windowText" lastClr="000000"/>
                </a:solidFill>
              </a:rPr>
              <a:t>     </a:t>
            </a:r>
            <a:r>
              <a:rPr lang="en-GB" dirty="0">
                <a:solidFill>
                  <a:sysClr val="windowText" lastClr="000000"/>
                </a:solidFill>
              </a:rPr>
              <a:t>cm + </a:t>
            </a:r>
            <a:r>
              <a:rPr lang="en-GB" u="sng" dirty="0">
                <a:solidFill>
                  <a:sysClr val="windowText" lastClr="000000"/>
                </a:solidFill>
              </a:rPr>
              <a:t>     </a:t>
            </a:r>
            <a:r>
              <a:rPr lang="en-GB" dirty="0">
                <a:solidFill>
                  <a:sysClr val="windowText" lastClr="000000"/>
                </a:solidFill>
              </a:rPr>
              <a:t>cm = </a:t>
            </a:r>
            <a:r>
              <a:rPr lang="en-GB" u="sng" dirty="0">
                <a:solidFill>
                  <a:sysClr val="windowText" lastClr="000000"/>
                </a:solidFill>
              </a:rPr>
              <a:t>     </a:t>
            </a:r>
            <a:r>
              <a:rPr lang="en-GB" dirty="0">
                <a:solidFill>
                  <a:sysClr val="windowText" lastClr="000000"/>
                </a:solidFill>
              </a:rPr>
              <a:t>cm</a:t>
            </a:r>
          </a:p>
        </p:txBody>
      </p:sp>
      <p:sp>
        <p:nvSpPr>
          <p:cNvPr id="18" name="Rectangle 17">
            <a:extLst>
              <a:ext uri="{FF2B5EF4-FFF2-40B4-BE49-F238E27FC236}">
                <a16:creationId xmlns:a16="http://schemas.microsoft.com/office/drawing/2014/main" id="{05F11BE0-69C1-4AC6-81A2-AAA6AA066FE0}"/>
              </a:ext>
            </a:extLst>
          </p:cNvPr>
          <p:cNvSpPr/>
          <p:nvPr/>
        </p:nvSpPr>
        <p:spPr>
          <a:xfrm>
            <a:off x="975152" y="5611059"/>
            <a:ext cx="4669733" cy="41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     </a:t>
            </a:r>
            <a:r>
              <a:rPr lang="en-GB" dirty="0">
                <a:solidFill>
                  <a:sysClr val="windowText" lastClr="000000"/>
                </a:solidFill>
              </a:rPr>
              <a:t>m + </a:t>
            </a:r>
            <a:r>
              <a:rPr lang="en-GB" u="sng" dirty="0">
                <a:solidFill>
                  <a:sysClr val="windowText" lastClr="000000"/>
                </a:solidFill>
              </a:rPr>
              <a:t>     </a:t>
            </a:r>
            <a:r>
              <a:rPr lang="en-GB" dirty="0">
                <a:solidFill>
                  <a:sysClr val="windowText" lastClr="000000"/>
                </a:solidFill>
              </a:rPr>
              <a:t>m + </a:t>
            </a:r>
            <a:r>
              <a:rPr lang="en-GB" u="sng" dirty="0">
                <a:solidFill>
                  <a:sysClr val="windowText" lastClr="000000"/>
                </a:solidFill>
              </a:rPr>
              <a:t>     </a:t>
            </a:r>
            <a:r>
              <a:rPr lang="en-GB" dirty="0">
                <a:solidFill>
                  <a:sysClr val="windowText" lastClr="000000"/>
                </a:solidFill>
              </a:rPr>
              <a:t>m + </a:t>
            </a:r>
            <a:r>
              <a:rPr lang="en-GB" u="sng" dirty="0">
                <a:solidFill>
                  <a:sysClr val="windowText" lastClr="000000"/>
                </a:solidFill>
              </a:rPr>
              <a:t>     </a:t>
            </a:r>
            <a:r>
              <a:rPr lang="en-GB" dirty="0">
                <a:solidFill>
                  <a:sysClr val="windowText" lastClr="000000"/>
                </a:solidFill>
              </a:rPr>
              <a:t>m = </a:t>
            </a:r>
            <a:r>
              <a:rPr lang="en-GB" u="sng" dirty="0">
                <a:solidFill>
                  <a:sysClr val="windowText" lastClr="000000"/>
                </a:solidFill>
              </a:rPr>
              <a:t>     </a:t>
            </a:r>
            <a:r>
              <a:rPr lang="en-GB" dirty="0">
                <a:solidFill>
                  <a:sysClr val="windowText" lastClr="000000"/>
                </a:solidFill>
              </a:rPr>
              <a:t>m</a:t>
            </a:r>
          </a:p>
        </p:txBody>
      </p:sp>
      <p:sp>
        <p:nvSpPr>
          <p:cNvPr id="7" name="TextBox 6">
            <a:extLst>
              <a:ext uri="{FF2B5EF4-FFF2-40B4-BE49-F238E27FC236}">
                <a16:creationId xmlns:a16="http://schemas.microsoft.com/office/drawing/2014/main" id="{0B664079-1A7D-49AD-B594-708950527A70}"/>
              </a:ext>
            </a:extLst>
          </p:cNvPr>
          <p:cNvSpPr txBox="1"/>
          <p:nvPr/>
        </p:nvSpPr>
        <p:spPr>
          <a:xfrm>
            <a:off x="3587770" y="3201081"/>
            <a:ext cx="312906" cy="369332"/>
          </a:xfrm>
          <a:prstGeom prst="rect">
            <a:avLst/>
          </a:prstGeom>
          <a:noFill/>
        </p:spPr>
        <p:txBody>
          <a:bodyPr wrap="none" rtlCol="0">
            <a:spAutoFit/>
          </a:bodyPr>
          <a:lstStyle/>
          <a:p>
            <a:r>
              <a:rPr lang="en-GB" b="1" dirty="0">
                <a:solidFill>
                  <a:srgbClr val="009641"/>
                </a:solidFill>
              </a:rPr>
              <a:t>6</a:t>
            </a:r>
          </a:p>
        </p:txBody>
      </p:sp>
      <p:sp>
        <p:nvSpPr>
          <p:cNvPr id="20" name="TextBox 19">
            <a:extLst>
              <a:ext uri="{FF2B5EF4-FFF2-40B4-BE49-F238E27FC236}">
                <a16:creationId xmlns:a16="http://schemas.microsoft.com/office/drawing/2014/main" id="{D7AD9B1D-160C-40A3-81F5-78D1EA61983B}"/>
              </a:ext>
            </a:extLst>
          </p:cNvPr>
          <p:cNvSpPr txBox="1"/>
          <p:nvPr/>
        </p:nvSpPr>
        <p:spPr>
          <a:xfrm>
            <a:off x="4521220" y="3201081"/>
            <a:ext cx="312906" cy="369332"/>
          </a:xfrm>
          <a:prstGeom prst="rect">
            <a:avLst/>
          </a:prstGeom>
          <a:noFill/>
        </p:spPr>
        <p:txBody>
          <a:bodyPr wrap="none" rtlCol="0">
            <a:spAutoFit/>
          </a:bodyPr>
          <a:lstStyle/>
          <a:p>
            <a:r>
              <a:rPr lang="en-GB" b="1" dirty="0">
                <a:solidFill>
                  <a:srgbClr val="009641"/>
                </a:solidFill>
              </a:rPr>
              <a:t>6</a:t>
            </a:r>
          </a:p>
        </p:txBody>
      </p:sp>
      <p:sp>
        <p:nvSpPr>
          <p:cNvPr id="21" name="TextBox 20">
            <a:extLst>
              <a:ext uri="{FF2B5EF4-FFF2-40B4-BE49-F238E27FC236}">
                <a16:creationId xmlns:a16="http://schemas.microsoft.com/office/drawing/2014/main" id="{041B8F34-68F1-4C03-AADE-7DF8F32438AF}"/>
              </a:ext>
            </a:extLst>
          </p:cNvPr>
          <p:cNvSpPr txBox="1"/>
          <p:nvPr/>
        </p:nvSpPr>
        <p:spPr>
          <a:xfrm>
            <a:off x="5454671" y="3201081"/>
            <a:ext cx="312906" cy="369332"/>
          </a:xfrm>
          <a:prstGeom prst="rect">
            <a:avLst/>
          </a:prstGeom>
          <a:noFill/>
        </p:spPr>
        <p:txBody>
          <a:bodyPr wrap="none" rtlCol="0">
            <a:spAutoFit/>
          </a:bodyPr>
          <a:lstStyle/>
          <a:p>
            <a:r>
              <a:rPr lang="en-GB" b="1" dirty="0">
                <a:solidFill>
                  <a:srgbClr val="009641"/>
                </a:solidFill>
              </a:rPr>
              <a:t>3</a:t>
            </a:r>
          </a:p>
        </p:txBody>
      </p:sp>
      <p:sp>
        <p:nvSpPr>
          <p:cNvPr id="22" name="TextBox 21">
            <a:extLst>
              <a:ext uri="{FF2B5EF4-FFF2-40B4-BE49-F238E27FC236}">
                <a16:creationId xmlns:a16="http://schemas.microsoft.com/office/drawing/2014/main" id="{253D4585-3911-4827-9603-6BA72DDD4750}"/>
              </a:ext>
            </a:extLst>
          </p:cNvPr>
          <p:cNvSpPr txBox="1"/>
          <p:nvPr/>
        </p:nvSpPr>
        <p:spPr>
          <a:xfrm>
            <a:off x="6388121" y="3201081"/>
            <a:ext cx="304892" cy="369332"/>
          </a:xfrm>
          <a:prstGeom prst="rect">
            <a:avLst/>
          </a:prstGeom>
          <a:noFill/>
        </p:spPr>
        <p:txBody>
          <a:bodyPr wrap="none" rtlCol="0">
            <a:spAutoFit/>
          </a:bodyPr>
          <a:lstStyle/>
          <a:p>
            <a:r>
              <a:rPr lang="en-GB" b="1" dirty="0">
                <a:solidFill>
                  <a:srgbClr val="009641"/>
                </a:solidFill>
              </a:rPr>
              <a:t>3</a:t>
            </a:r>
          </a:p>
        </p:txBody>
      </p:sp>
      <p:sp>
        <p:nvSpPr>
          <p:cNvPr id="23" name="TextBox 22">
            <a:extLst>
              <a:ext uri="{FF2B5EF4-FFF2-40B4-BE49-F238E27FC236}">
                <a16:creationId xmlns:a16="http://schemas.microsoft.com/office/drawing/2014/main" id="{7DBD5268-5603-420C-8582-EEE29E9C90A6}"/>
              </a:ext>
            </a:extLst>
          </p:cNvPr>
          <p:cNvSpPr txBox="1"/>
          <p:nvPr/>
        </p:nvSpPr>
        <p:spPr>
          <a:xfrm>
            <a:off x="7264420" y="3201081"/>
            <a:ext cx="415498" cy="369332"/>
          </a:xfrm>
          <a:prstGeom prst="rect">
            <a:avLst/>
          </a:prstGeom>
          <a:noFill/>
        </p:spPr>
        <p:txBody>
          <a:bodyPr wrap="none" rtlCol="0">
            <a:spAutoFit/>
          </a:bodyPr>
          <a:lstStyle/>
          <a:p>
            <a:r>
              <a:rPr lang="en-GB" b="1" dirty="0">
                <a:solidFill>
                  <a:srgbClr val="009641"/>
                </a:solidFill>
              </a:rPr>
              <a:t>18</a:t>
            </a:r>
          </a:p>
        </p:txBody>
      </p:sp>
      <p:sp>
        <p:nvSpPr>
          <p:cNvPr id="24" name="TextBox 23">
            <a:extLst>
              <a:ext uri="{FF2B5EF4-FFF2-40B4-BE49-F238E27FC236}">
                <a16:creationId xmlns:a16="http://schemas.microsoft.com/office/drawing/2014/main" id="{44306897-32D0-4239-8A08-185D356BA315}"/>
              </a:ext>
            </a:extLst>
          </p:cNvPr>
          <p:cNvSpPr txBox="1"/>
          <p:nvPr/>
        </p:nvSpPr>
        <p:spPr>
          <a:xfrm>
            <a:off x="1402166" y="5611059"/>
            <a:ext cx="312906" cy="369332"/>
          </a:xfrm>
          <a:prstGeom prst="rect">
            <a:avLst/>
          </a:prstGeom>
          <a:noFill/>
        </p:spPr>
        <p:txBody>
          <a:bodyPr wrap="none" rtlCol="0">
            <a:spAutoFit/>
          </a:bodyPr>
          <a:lstStyle/>
          <a:p>
            <a:r>
              <a:rPr lang="en-GB" b="1" dirty="0">
                <a:solidFill>
                  <a:srgbClr val="009641"/>
                </a:solidFill>
              </a:rPr>
              <a:t>5</a:t>
            </a:r>
          </a:p>
        </p:txBody>
      </p:sp>
      <p:sp>
        <p:nvSpPr>
          <p:cNvPr id="25" name="TextBox 24">
            <a:extLst>
              <a:ext uri="{FF2B5EF4-FFF2-40B4-BE49-F238E27FC236}">
                <a16:creationId xmlns:a16="http://schemas.microsoft.com/office/drawing/2014/main" id="{014C3862-6606-40D7-B435-B7C261A8C893}"/>
              </a:ext>
            </a:extLst>
          </p:cNvPr>
          <p:cNvSpPr txBox="1"/>
          <p:nvPr/>
        </p:nvSpPr>
        <p:spPr>
          <a:xfrm>
            <a:off x="2230837" y="5611059"/>
            <a:ext cx="312906" cy="369332"/>
          </a:xfrm>
          <a:prstGeom prst="rect">
            <a:avLst/>
          </a:prstGeom>
          <a:noFill/>
        </p:spPr>
        <p:txBody>
          <a:bodyPr wrap="none" rtlCol="0">
            <a:spAutoFit/>
          </a:bodyPr>
          <a:lstStyle/>
          <a:p>
            <a:r>
              <a:rPr lang="en-GB" b="1" dirty="0">
                <a:solidFill>
                  <a:srgbClr val="009641"/>
                </a:solidFill>
              </a:rPr>
              <a:t>5</a:t>
            </a:r>
          </a:p>
        </p:txBody>
      </p:sp>
      <p:sp>
        <p:nvSpPr>
          <p:cNvPr id="26" name="TextBox 25">
            <a:extLst>
              <a:ext uri="{FF2B5EF4-FFF2-40B4-BE49-F238E27FC236}">
                <a16:creationId xmlns:a16="http://schemas.microsoft.com/office/drawing/2014/main" id="{7CF47BBE-B722-4135-9842-E522793E3DC5}"/>
              </a:ext>
            </a:extLst>
          </p:cNvPr>
          <p:cNvSpPr txBox="1"/>
          <p:nvPr/>
        </p:nvSpPr>
        <p:spPr>
          <a:xfrm>
            <a:off x="3054338" y="5611059"/>
            <a:ext cx="312906" cy="369332"/>
          </a:xfrm>
          <a:prstGeom prst="rect">
            <a:avLst/>
          </a:prstGeom>
          <a:noFill/>
        </p:spPr>
        <p:txBody>
          <a:bodyPr wrap="none" rtlCol="0">
            <a:spAutoFit/>
          </a:bodyPr>
          <a:lstStyle/>
          <a:p>
            <a:r>
              <a:rPr lang="en-GB" b="1" dirty="0">
                <a:solidFill>
                  <a:srgbClr val="009641"/>
                </a:solidFill>
              </a:rPr>
              <a:t>3</a:t>
            </a:r>
          </a:p>
        </p:txBody>
      </p:sp>
      <p:sp>
        <p:nvSpPr>
          <p:cNvPr id="27" name="TextBox 26">
            <a:extLst>
              <a:ext uri="{FF2B5EF4-FFF2-40B4-BE49-F238E27FC236}">
                <a16:creationId xmlns:a16="http://schemas.microsoft.com/office/drawing/2014/main" id="{21506541-EA43-4C67-A0A1-4A70A6AEA600}"/>
              </a:ext>
            </a:extLst>
          </p:cNvPr>
          <p:cNvSpPr txBox="1"/>
          <p:nvPr/>
        </p:nvSpPr>
        <p:spPr>
          <a:xfrm>
            <a:off x="3892820" y="5611059"/>
            <a:ext cx="304892" cy="369332"/>
          </a:xfrm>
          <a:prstGeom prst="rect">
            <a:avLst/>
          </a:prstGeom>
          <a:noFill/>
        </p:spPr>
        <p:txBody>
          <a:bodyPr wrap="none" rtlCol="0">
            <a:spAutoFit/>
          </a:bodyPr>
          <a:lstStyle/>
          <a:p>
            <a:r>
              <a:rPr lang="en-GB" b="1" dirty="0">
                <a:solidFill>
                  <a:srgbClr val="009641"/>
                </a:solidFill>
              </a:rPr>
              <a:t>3</a:t>
            </a:r>
          </a:p>
        </p:txBody>
      </p:sp>
      <p:sp>
        <p:nvSpPr>
          <p:cNvPr id="28" name="TextBox 27">
            <a:extLst>
              <a:ext uri="{FF2B5EF4-FFF2-40B4-BE49-F238E27FC236}">
                <a16:creationId xmlns:a16="http://schemas.microsoft.com/office/drawing/2014/main" id="{F87E6ED1-B92D-47CC-80A0-6671142B89AF}"/>
              </a:ext>
            </a:extLst>
          </p:cNvPr>
          <p:cNvSpPr txBox="1"/>
          <p:nvPr/>
        </p:nvSpPr>
        <p:spPr>
          <a:xfrm>
            <a:off x="4666154" y="5611059"/>
            <a:ext cx="415498" cy="369332"/>
          </a:xfrm>
          <a:prstGeom prst="rect">
            <a:avLst/>
          </a:prstGeom>
          <a:noFill/>
        </p:spPr>
        <p:txBody>
          <a:bodyPr wrap="none" rtlCol="0">
            <a:spAutoFit/>
          </a:bodyPr>
          <a:lstStyle/>
          <a:p>
            <a:r>
              <a:rPr lang="en-GB" b="1" dirty="0">
                <a:solidFill>
                  <a:srgbClr val="009641"/>
                </a:solidFill>
              </a:rPr>
              <a:t>16</a:t>
            </a:r>
          </a:p>
        </p:txBody>
      </p:sp>
      <p:sp>
        <p:nvSpPr>
          <p:cNvPr id="9" name="Rectangle 8">
            <a:extLst>
              <a:ext uri="{FF2B5EF4-FFF2-40B4-BE49-F238E27FC236}">
                <a16:creationId xmlns:a16="http://schemas.microsoft.com/office/drawing/2014/main" id="{66DFFF65-024A-4103-B2C1-408B6251C114}"/>
              </a:ext>
            </a:extLst>
          </p:cNvPr>
          <p:cNvSpPr/>
          <p:nvPr/>
        </p:nvSpPr>
        <p:spPr>
          <a:xfrm>
            <a:off x="4872913" y="2155149"/>
            <a:ext cx="1713293" cy="944714"/>
          </a:xfrm>
          <a:prstGeom prst="rect">
            <a:avLst/>
          </a:prstGeom>
          <a:solidFill>
            <a:srgbClr val="F386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583E020-8738-4E9D-84A5-2FEA2D4291FE}"/>
              </a:ext>
            </a:extLst>
          </p:cNvPr>
          <p:cNvSpPr txBox="1"/>
          <p:nvPr/>
        </p:nvSpPr>
        <p:spPr>
          <a:xfrm>
            <a:off x="5449411" y="1812079"/>
            <a:ext cx="560296" cy="339538"/>
          </a:xfrm>
          <a:prstGeom prst="rect">
            <a:avLst/>
          </a:prstGeom>
          <a:noFill/>
        </p:spPr>
        <p:txBody>
          <a:bodyPr wrap="none" rtlCol="0">
            <a:spAutoFit/>
          </a:bodyPr>
          <a:lstStyle/>
          <a:p>
            <a:r>
              <a:rPr lang="en-GB" dirty="0"/>
              <a:t>6cm</a:t>
            </a:r>
          </a:p>
        </p:txBody>
      </p:sp>
      <p:sp>
        <p:nvSpPr>
          <p:cNvPr id="32" name="TextBox 31">
            <a:extLst>
              <a:ext uri="{FF2B5EF4-FFF2-40B4-BE49-F238E27FC236}">
                <a16:creationId xmlns:a16="http://schemas.microsoft.com/office/drawing/2014/main" id="{36500808-D0C1-4C8E-B09A-1A6F24341F8A}"/>
              </a:ext>
            </a:extLst>
          </p:cNvPr>
          <p:cNvSpPr txBox="1"/>
          <p:nvPr/>
        </p:nvSpPr>
        <p:spPr>
          <a:xfrm>
            <a:off x="6609617" y="2457737"/>
            <a:ext cx="552928" cy="339538"/>
          </a:xfrm>
          <a:prstGeom prst="rect">
            <a:avLst/>
          </a:prstGeom>
          <a:noFill/>
        </p:spPr>
        <p:txBody>
          <a:bodyPr wrap="none" rtlCol="0">
            <a:spAutoFit/>
          </a:bodyPr>
          <a:lstStyle/>
          <a:p>
            <a:r>
              <a:rPr lang="en-GB" dirty="0"/>
              <a:t>3cm</a:t>
            </a:r>
          </a:p>
        </p:txBody>
      </p:sp>
      <p:sp>
        <p:nvSpPr>
          <p:cNvPr id="30" name="Rectangle 29">
            <a:extLst>
              <a:ext uri="{FF2B5EF4-FFF2-40B4-BE49-F238E27FC236}">
                <a16:creationId xmlns:a16="http://schemas.microsoft.com/office/drawing/2014/main" id="{B81D87BF-2DA1-4F71-9C48-ECC9E692DC8D}"/>
              </a:ext>
            </a:extLst>
          </p:cNvPr>
          <p:cNvSpPr/>
          <p:nvPr/>
        </p:nvSpPr>
        <p:spPr>
          <a:xfrm rot="5400000">
            <a:off x="2463860" y="4359139"/>
            <a:ext cx="1461798" cy="903287"/>
          </a:xfrm>
          <a:prstGeom prst="rect">
            <a:avLst/>
          </a:prstGeom>
          <a:solidFill>
            <a:srgbClr val="B9D2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C82E79D-3595-4EF9-9C8E-6FC5949DEAB1}"/>
              </a:ext>
            </a:extLst>
          </p:cNvPr>
          <p:cNvSpPr txBox="1"/>
          <p:nvPr/>
        </p:nvSpPr>
        <p:spPr>
          <a:xfrm>
            <a:off x="2976213" y="3738535"/>
            <a:ext cx="437093" cy="324649"/>
          </a:xfrm>
          <a:prstGeom prst="rect">
            <a:avLst/>
          </a:prstGeom>
          <a:noFill/>
        </p:spPr>
        <p:txBody>
          <a:bodyPr wrap="none" rtlCol="0">
            <a:spAutoFit/>
          </a:bodyPr>
          <a:lstStyle/>
          <a:p>
            <a:r>
              <a:rPr lang="en-GB" dirty="0"/>
              <a:t>3m</a:t>
            </a:r>
          </a:p>
        </p:txBody>
      </p:sp>
      <p:sp>
        <p:nvSpPr>
          <p:cNvPr id="34" name="TextBox 33">
            <a:extLst>
              <a:ext uri="{FF2B5EF4-FFF2-40B4-BE49-F238E27FC236}">
                <a16:creationId xmlns:a16="http://schemas.microsoft.com/office/drawing/2014/main" id="{A5D99B56-E240-4616-A9C9-E176CC33EAC6}"/>
              </a:ext>
            </a:extLst>
          </p:cNvPr>
          <p:cNvSpPr txBox="1"/>
          <p:nvPr/>
        </p:nvSpPr>
        <p:spPr>
          <a:xfrm>
            <a:off x="3680197" y="4648457"/>
            <a:ext cx="441320" cy="324649"/>
          </a:xfrm>
          <a:prstGeom prst="rect">
            <a:avLst/>
          </a:prstGeom>
          <a:noFill/>
        </p:spPr>
        <p:txBody>
          <a:bodyPr wrap="none" rtlCol="0">
            <a:spAutoFit/>
          </a:bodyPr>
          <a:lstStyle/>
          <a:p>
            <a:r>
              <a:rPr lang="en-GB" dirty="0"/>
              <a:t>5m</a:t>
            </a:r>
          </a:p>
        </p:txBody>
      </p:sp>
      <p:pic>
        <p:nvPicPr>
          <p:cNvPr id="37" name="Picture 36">
            <a:extLst>
              <a:ext uri="{FF2B5EF4-FFF2-40B4-BE49-F238E27FC236}">
                <a16:creationId xmlns:a16="http://schemas.microsoft.com/office/drawing/2014/main" id="{094C984A-CA40-4145-B664-12EAB05780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448"/>
          <a:stretch/>
        </p:blipFill>
        <p:spPr>
          <a:xfrm>
            <a:off x="6059218" y="3951683"/>
            <a:ext cx="2021243" cy="2132434"/>
          </a:xfrm>
          <a:prstGeom prst="rect">
            <a:avLst/>
          </a:prstGeom>
        </p:spPr>
      </p:pic>
      <p:pic>
        <p:nvPicPr>
          <p:cNvPr id="39" name="Picture 38">
            <a:extLst>
              <a:ext uri="{FF2B5EF4-FFF2-40B4-BE49-F238E27FC236}">
                <a16:creationId xmlns:a16="http://schemas.microsoft.com/office/drawing/2014/main" id="{DBDBE675-77D9-4D26-908C-A418163EF7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508"/>
          <a:stretch/>
        </p:blipFill>
        <p:spPr>
          <a:xfrm>
            <a:off x="1032828" y="1990558"/>
            <a:ext cx="2076703" cy="1694982"/>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7"/>
                                        </p:tgtEl>
                                      </p:cBhvr>
                                    </p:animEffect>
                                    <p:animScale>
                                      <p:cBhvr>
                                        <p:cTn id="10" dur="125" autoRev="1" fill="hold"/>
                                        <p:tgtEl>
                                          <p:spTgt spid="7"/>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par>
                                <p:cTn id="14" presetID="26" presetClass="emph" presetSubtype="0" fill="hold" grpId="1" nodeType="withEffect">
                                  <p:stCondLst>
                                    <p:cond delay="0"/>
                                  </p:stCondLst>
                                  <p:childTnLst>
                                    <p:animEffect transition="out" filter="fade">
                                      <p:cBhvr>
                                        <p:cTn id="15" dur="250" tmFilter="0, 0; .2, .5; .8, .5; 1, 0"/>
                                        <p:tgtEl>
                                          <p:spTgt spid="20"/>
                                        </p:tgtEl>
                                      </p:cBhvr>
                                    </p:animEffect>
                                    <p:animScale>
                                      <p:cBhvr>
                                        <p:cTn id="16" dur="125" autoRev="1" fill="hold"/>
                                        <p:tgtEl>
                                          <p:spTgt spid="20"/>
                                        </p:tgtEl>
                                      </p:cBhvr>
                                      <p:by x="105000" y="105000"/>
                                    </p:animScale>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50"/>
                                        <p:tgtEl>
                                          <p:spTgt spid="21"/>
                                        </p:tgtEl>
                                      </p:cBhvr>
                                    </p:animEffect>
                                  </p:childTnLst>
                                </p:cTn>
                              </p:par>
                              <p:par>
                                <p:cTn id="20" presetID="26" presetClass="emph" presetSubtype="0" fill="hold" grpId="1" nodeType="withEffect">
                                  <p:stCondLst>
                                    <p:cond delay="0"/>
                                  </p:stCondLst>
                                  <p:childTnLst>
                                    <p:animEffect transition="out" filter="fade">
                                      <p:cBhvr>
                                        <p:cTn id="21" dur="250" tmFilter="0, 0; .2, .5; .8, .5; 1, 0"/>
                                        <p:tgtEl>
                                          <p:spTgt spid="21"/>
                                        </p:tgtEl>
                                      </p:cBhvr>
                                    </p:animEffect>
                                    <p:animScale>
                                      <p:cBhvr>
                                        <p:cTn id="22" dur="125" autoRev="1" fill="hold"/>
                                        <p:tgtEl>
                                          <p:spTgt spid="21"/>
                                        </p:tgtEl>
                                      </p:cBhvr>
                                      <p:by x="105000" y="105000"/>
                                    </p:animScale>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50"/>
                                        <p:tgtEl>
                                          <p:spTgt spid="22"/>
                                        </p:tgtEl>
                                      </p:cBhvr>
                                    </p:animEffect>
                                  </p:childTnLst>
                                </p:cTn>
                              </p:par>
                              <p:par>
                                <p:cTn id="26" presetID="26" presetClass="emph" presetSubtype="0" fill="hold" grpId="1" nodeType="withEffect">
                                  <p:stCondLst>
                                    <p:cond delay="0"/>
                                  </p:stCondLst>
                                  <p:childTnLst>
                                    <p:animEffect transition="out" filter="fade">
                                      <p:cBhvr>
                                        <p:cTn id="27" dur="250" tmFilter="0, 0; .2, .5; .8, .5; 1, 0"/>
                                        <p:tgtEl>
                                          <p:spTgt spid="22"/>
                                        </p:tgtEl>
                                      </p:cBhvr>
                                    </p:animEffect>
                                    <p:animScale>
                                      <p:cBhvr>
                                        <p:cTn id="28" dur="125" autoRev="1" fill="hold"/>
                                        <p:tgtEl>
                                          <p:spTgt spid="22"/>
                                        </p:tgtEl>
                                      </p:cBhvr>
                                      <p:by x="105000" y="105000"/>
                                    </p:animScale>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childTnLst>
                                </p:cTn>
                              </p:par>
                              <p:par>
                                <p:cTn id="32" presetID="26" presetClass="emph" presetSubtype="0" fill="hold" grpId="1" nodeType="withEffect">
                                  <p:stCondLst>
                                    <p:cond delay="0"/>
                                  </p:stCondLst>
                                  <p:childTnLst>
                                    <p:animEffect transition="out" filter="fade">
                                      <p:cBhvr>
                                        <p:cTn id="33" dur="250" tmFilter="0, 0; .2, .5; .8, .5; 1, 0"/>
                                        <p:tgtEl>
                                          <p:spTgt spid="23"/>
                                        </p:tgtEl>
                                      </p:cBhvr>
                                    </p:animEffect>
                                    <p:animScale>
                                      <p:cBhvr>
                                        <p:cTn id="34" dur="125" autoRev="1" fill="hold"/>
                                        <p:tgtEl>
                                          <p:spTgt spid="23"/>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50"/>
                                        <p:tgtEl>
                                          <p:spTgt spid="24"/>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24"/>
                                        </p:tgtEl>
                                      </p:cBhvr>
                                    </p:animEffect>
                                    <p:animScale>
                                      <p:cBhvr>
                                        <p:cTn id="42" dur="125" autoRev="1" fill="hold"/>
                                        <p:tgtEl>
                                          <p:spTgt spid="24"/>
                                        </p:tgtEl>
                                      </p:cBhvr>
                                      <p:by x="105000" y="105000"/>
                                    </p:animScale>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50"/>
                                        <p:tgtEl>
                                          <p:spTgt spid="25"/>
                                        </p:tgtEl>
                                      </p:cBhvr>
                                    </p:animEffect>
                                  </p:childTnLst>
                                </p:cTn>
                              </p:par>
                              <p:par>
                                <p:cTn id="46" presetID="26" presetClass="emph" presetSubtype="0" fill="hold" grpId="1" nodeType="withEffect">
                                  <p:stCondLst>
                                    <p:cond delay="0"/>
                                  </p:stCondLst>
                                  <p:childTnLst>
                                    <p:animEffect transition="out" filter="fade">
                                      <p:cBhvr>
                                        <p:cTn id="47" dur="250" tmFilter="0, 0; .2, .5; .8, .5; 1, 0"/>
                                        <p:tgtEl>
                                          <p:spTgt spid="25"/>
                                        </p:tgtEl>
                                      </p:cBhvr>
                                    </p:animEffect>
                                    <p:animScale>
                                      <p:cBhvr>
                                        <p:cTn id="48" dur="125" autoRev="1" fill="hold"/>
                                        <p:tgtEl>
                                          <p:spTgt spid="25"/>
                                        </p:tgtEl>
                                      </p:cBhvr>
                                      <p:by x="105000" y="105000"/>
                                    </p:animScale>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250"/>
                                        <p:tgtEl>
                                          <p:spTgt spid="26"/>
                                        </p:tgtEl>
                                      </p:cBhvr>
                                    </p:animEffect>
                                  </p:childTnLst>
                                </p:cTn>
                              </p:par>
                              <p:par>
                                <p:cTn id="52" presetID="26" presetClass="emph" presetSubtype="0" fill="hold" grpId="1" nodeType="withEffect">
                                  <p:stCondLst>
                                    <p:cond delay="0"/>
                                  </p:stCondLst>
                                  <p:childTnLst>
                                    <p:animEffect transition="out" filter="fade">
                                      <p:cBhvr>
                                        <p:cTn id="53" dur="250" tmFilter="0, 0; .2, .5; .8, .5; 1, 0"/>
                                        <p:tgtEl>
                                          <p:spTgt spid="26"/>
                                        </p:tgtEl>
                                      </p:cBhvr>
                                    </p:animEffect>
                                    <p:animScale>
                                      <p:cBhvr>
                                        <p:cTn id="54" dur="125" autoRev="1" fill="hold"/>
                                        <p:tgtEl>
                                          <p:spTgt spid="26"/>
                                        </p:tgtEl>
                                      </p:cBhvr>
                                      <p:by x="105000" y="105000"/>
                                    </p:animScale>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250"/>
                                        <p:tgtEl>
                                          <p:spTgt spid="27"/>
                                        </p:tgtEl>
                                      </p:cBhvr>
                                    </p:animEffect>
                                  </p:childTnLst>
                                </p:cTn>
                              </p:par>
                              <p:par>
                                <p:cTn id="58" presetID="26" presetClass="emph" presetSubtype="0" fill="hold" grpId="1" nodeType="withEffect">
                                  <p:stCondLst>
                                    <p:cond delay="0"/>
                                  </p:stCondLst>
                                  <p:childTnLst>
                                    <p:animEffect transition="out" filter="fade">
                                      <p:cBhvr>
                                        <p:cTn id="59" dur="250" tmFilter="0, 0; .2, .5; .8, .5; 1, 0"/>
                                        <p:tgtEl>
                                          <p:spTgt spid="27"/>
                                        </p:tgtEl>
                                      </p:cBhvr>
                                    </p:animEffect>
                                    <p:animScale>
                                      <p:cBhvr>
                                        <p:cTn id="60" dur="125" autoRev="1" fill="hold"/>
                                        <p:tgtEl>
                                          <p:spTgt spid="27"/>
                                        </p:tgtEl>
                                      </p:cBhvr>
                                      <p:by x="105000" y="105000"/>
                                    </p:animScale>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50"/>
                                        <p:tgtEl>
                                          <p:spTgt spid="28"/>
                                        </p:tgtEl>
                                      </p:cBhvr>
                                    </p:animEffect>
                                  </p:childTnLst>
                                </p:cTn>
                              </p:par>
                              <p:par>
                                <p:cTn id="64" presetID="26" presetClass="emph" presetSubtype="0" fill="hold" grpId="1" nodeType="withEffect">
                                  <p:stCondLst>
                                    <p:cond delay="0"/>
                                  </p:stCondLst>
                                  <p:childTnLst>
                                    <p:animEffect transition="out" filter="fade">
                                      <p:cBhvr>
                                        <p:cTn id="65" dur="250" tmFilter="0, 0; .2, .5; .8, .5; 1, 0"/>
                                        <p:tgtEl>
                                          <p:spTgt spid="28"/>
                                        </p:tgtEl>
                                      </p:cBhvr>
                                    </p:animEffect>
                                    <p:animScale>
                                      <p:cBhvr>
                                        <p:cTn id="66" dur="125"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6390572F-FB53-4148-A90F-B7B9AA676211}"/>
              </a:ext>
            </a:extLst>
          </p:cNvPr>
          <p:cNvSpPr txBox="1"/>
          <p:nvPr/>
        </p:nvSpPr>
        <p:spPr>
          <a:xfrm>
            <a:off x="4572000" y="1824939"/>
            <a:ext cx="3779833" cy="3130821"/>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sp>
        <p:nvSpPr>
          <p:cNvPr id="38" name="TextBox 37">
            <a:extLst>
              <a:ext uri="{FF2B5EF4-FFF2-40B4-BE49-F238E27FC236}">
                <a16:creationId xmlns:a16="http://schemas.microsoft.com/office/drawing/2014/main" id="{3CC26CF9-1B79-4289-87FE-5E3F06438F84}"/>
              </a:ext>
            </a:extLst>
          </p:cNvPr>
          <p:cNvSpPr txBox="1"/>
          <p:nvPr/>
        </p:nvSpPr>
        <p:spPr>
          <a:xfrm>
            <a:off x="755651" y="1824939"/>
            <a:ext cx="3816350" cy="3130821"/>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sp>
        <p:nvSpPr>
          <p:cNvPr id="97" name="Rectangle 96"/>
          <p:cNvSpPr/>
          <p:nvPr/>
        </p:nvSpPr>
        <p:spPr>
          <a:xfrm>
            <a:off x="3100387"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652958"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Perimeter of a Rectangle</a:t>
            </a:r>
          </a:p>
        </p:txBody>
      </p:sp>
      <p:cxnSp>
        <p:nvCxnSpPr>
          <p:cNvPr id="103" name="Straight Connector 102"/>
          <p:cNvCxnSpPr/>
          <p:nvPr/>
        </p:nvCxnSpPr>
        <p:spPr>
          <a:xfrm>
            <a:off x="310038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438"/>
            <a:ext cx="7596183" cy="772107"/>
          </a:xfrm>
          <a:prstGeom prst="rect">
            <a:avLst/>
          </a:prstGeom>
          <a:solidFill>
            <a:srgbClr val="A872AF"/>
          </a:solidFill>
          <a:ln w="28575">
            <a:solidFill>
              <a:srgbClr val="A872AF"/>
            </a:solidFill>
          </a:ln>
        </p:spPr>
        <p:txBody>
          <a:bodyPr wrap="square" lIns="108000" tIns="108000" rIns="108000" bIns="108000" rtlCol="0">
            <a:spAutoFit/>
          </a:bodyPr>
          <a:lstStyle/>
          <a:p>
            <a:pPr algn="ctr"/>
            <a:r>
              <a:rPr lang="en-GB" b="1" dirty="0">
                <a:solidFill>
                  <a:schemeClr val="bg1"/>
                </a:solidFill>
                <a:latin typeface="Twinkl" pitchFamily="50" charset="0"/>
                <a:ea typeface="Calibri" panose="020F0502020204030204" pitchFamily="34" charset="0"/>
                <a:cs typeface="Times New Roman" panose="02020603050405020304" pitchFamily="18" charset="0"/>
              </a:rPr>
              <a:t>Calculate the perimeter of each rectangle by adding the length and width together and multiplying by 2.</a:t>
            </a:r>
            <a:endParaRPr lang="en-GB" b="1" dirty="0">
              <a:solidFill>
                <a:schemeClr val="bg1"/>
              </a:solidFill>
            </a:endParaRPr>
          </a:p>
        </p:txBody>
      </p:sp>
      <p:sp>
        <p:nvSpPr>
          <p:cNvPr id="7" name="TextBox 6">
            <a:extLst>
              <a:ext uri="{FF2B5EF4-FFF2-40B4-BE49-F238E27FC236}">
                <a16:creationId xmlns:a16="http://schemas.microsoft.com/office/drawing/2014/main" id="{0B664079-1A7D-49AD-B594-708950527A70}"/>
              </a:ext>
            </a:extLst>
          </p:cNvPr>
          <p:cNvSpPr txBox="1"/>
          <p:nvPr/>
        </p:nvSpPr>
        <p:spPr>
          <a:xfrm>
            <a:off x="1340497" y="5136052"/>
            <a:ext cx="2646659" cy="956773"/>
          </a:xfrm>
          <a:prstGeom prst="rect">
            <a:avLst/>
          </a:prstGeom>
          <a:solidFill>
            <a:schemeClr val="bg1"/>
          </a:solidFill>
          <a:ln w="38100">
            <a:solidFill>
              <a:srgbClr val="009641"/>
            </a:solidFill>
          </a:ln>
        </p:spPr>
        <p:txBody>
          <a:bodyPr wrap="none" lIns="108000" tIns="108000" rIns="108000" bIns="108000" rtlCol="0">
            <a:spAutoFit/>
          </a:bodyPr>
          <a:lstStyle/>
          <a:p>
            <a:pPr algn="ctr"/>
            <a:r>
              <a:rPr lang="en-GB" sz="2400" b="1" dirty="0"/>
              <a:t>4cm + 3cm = 7cm</a:t>
            </a:r>
          </a:p>
          <a:p>
            <a:pPr algn="ctr"/>
            <a:r>
              <a:rPr lang="en-GB" sz="2400" b="1" dirty="0"/>
              <a:t>7cm × 2 = 14cm</a:t>
            </a:r>
          </a:p>
        </p:txBody>
      </p:sp>
      <p:sp>
        <p:nvSpPr>
          <p:cNvPr id="24" name="TextBox 23">
            <a:extLst>
              <a:ext uri="{FF2B5EF4-FFF2-40B4-BE49-F238E27FC236}">
                <a16:creationId xmlns:a16="http://schemas.microsoft.com/office/drawing/2014/main" id="{44306897-32D0-4239-8A08-185D356BA315}"/>
              </a:ext>
            </a:extLst>
          </p:cNvPr>
          <p:cNvSpPr txBox="1"/>
          <p:nvPr/>
        </p:nvSpPr>
        <p:spPr>
          <a:xfrm>
            <a:off x="5091298" y="5136052"/>
            <a:ext cx="2741236" cy="956773"/>
          </a:xfrm>
          <a:prstGeom prst="rect">
            <a:avLst/>
          </a:prstGeom>
          <a:solidFill>
            <a:schemeClr val="bg1"/>
          </a:solidFill>
          <a:ln w="38100">
            <a:solidFill>
              <a:srgbClr val="009641"/>
            </a:solidFill>
          </a:ln>
        </p:spPr>
        <p:txBody>
          <a:bodyPr wrap="none" lIns="108000" tIns="108000" rIns="108000" bIns="108000" rtlCol="0">
            <a:spAutoFit/>
          </a:bodyPr>
          <a:lstStyle/>
          <a:p>
            <a:pPr algn="ctr"/>
            <a:r>
              <a:rPr lang="en-GB" sz="2400" b="1" dirty="0"/>
              <a:t>6cm + 5cm = 11cm</a:t>
            </a:r>
          </a:p>
          <a:p>
            <a:pPr algn="ctr"/>
            <a:r>
              <a:rPr lang="en-GB" sz="2400" b="1" dirty="0"/>
              <a:t>11cm × 2 = 22cm</a:t>
            </a:r>
          </a:p>
        </p:txBody>
      </p:sp>
      <p:sp>
        <p:nvSpPr>
          <p:cNvPr id="32" name="Rectangle 31">
            <a:extLst>
              <a:ext uri="{FF2B5EF4-FFF2-40B4-BE49-F238E27FC236}">
                <a16:creationId xmlns:a16="http://schemas.microsoft.com/office/drawing/2014/main" id="{DC454600-996A-4B24-A187-178C13FDFC50}"/>
              </a:ext>
            </a:extLst>
          </p:cNvPr>
          <p:cNvSpPr/>
          <p:nvPr/>
        </p:nvSpPr>
        <p:spPr>
          <a:xfrm rot="5400000">
            <a:off x="1788452" y="3021215"/>
            <a:ext cx="1750748" cy="1269598"/>
          </a:xfrm>
          <a:prstGeom prst="rect">
            <a:avLst/>
          </a:prstGeom>
          <a:solidFill>
            <a:srgbClr val="2CB7B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D2F57402-B5DC-48B1-A185-357B1F1807E2}"/>
              </a:ext>
            </a:extLst>
          </p:cNvPr>
          <p:cNvSpPr txBox="1"/>
          <p:nvPr/>
        </p:nvSpPr>
        <p:spPr>
          <a:xfrm>
            <a:off x="2294173" y="2260674"/>
            <a:ext cx="739305" cy="461665"/>
          </a:xfrm>
          <a:prstGeom prst="rect">
            <a:avLst/>
          </a:prstGeom>
          <a:noFill/>
        </p:spPr>
        <p:txBody>
          <a:bodyPr wrap="none" rtlCol="0" anchor="ctr">
            <a:spAutoFit/>
          </a:bodyPr>
          <a:lstStyle/>
          <a:p>
            <a:r>
              <a:rPr lang="en-GB" sz="2400" dirty="0"/>
              <a:t>3cm</a:t>
            </a:r>
          </a:p>
        </p:txBody>
      </p:sp>
      <p:sp>
        <p:nvSpPr>
          <p:cNvPr id="35" name="TextBox 34">
            <a:extLst>
              <a:ext uri="{FF2B5EF4-FFF2-40B4-BE49-F238E27FC236}">
                <a16:creationId xmlns:a16="http://schemas.microsoft.com/office/drawing/2014/main" id="{1C13D1EF-CB21-405C-962E-8129B5509427}"/>
              </a:ext>
            </a:extLst>
          </p:cNvPr>
          <p:cNvSpPr txBox="1"/>
          <p:nvPr/>
        </p:nvSpPr>
        <p:spPr>
          <a:xfrm>
            <a:off x="3327259" y="3352797"/>
            <a:ext cx="756938" cy="461665"/>
          </a:xfrm>
          <a:prstGeom prst="rect">
            <a:avLst/>
          </a:prstGeom>
          <a:noFill/>
        </p:spPr>
        <p:txBody>
          <a:bodyPr wrap="none" rtlCol="0" anchor="ctr">
            <a:spAutoFit/>
          </a:bodyPr>
          <a:lstStyle/>
          <a:p>
            <a:r>
              <a:rPr lang="en-GB" sz="2400" dirty="0"/>
              <a:t>4cm</a:t>
            </a:r>
          </a:p>
        </p:txBody>
      </p:sp>
      <p:sp>
        <p:nvSpPr>
          <p:cNvPr id="33" name="Rectangle 32">
            <a:extLst>
              <a:ext uri="{FF2B5EF4-FFF2-40B4-BE49-F238E27FC236}">
                <a16:creationId xmlns:a16="http://schemas.microsoft.com/office/drawing/2014/main" id="{668ADA77-1E54-4C95-94CF-E805A7B2C364}"/>
              </a:ext>
            </a:extLst>
          </p:cNvPr>
          <p:cNvSpPr/>
          <p:nvPr/>
        </p:nvSpPr>
        <p:spPr>
          <a:xfrm rot="5400000">
            <a:off x="5462333" y="2540943"/>
            <a:ext cx="1999166" cy="2374915"/>
          </a:xfrm>
          <a:prstGeom prst="rect">
            <a:avLst/>
          </a:prstGeom>
          <a:solidFill>
            <a:srgbClr val="E9506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363E0CDA-9CAB-4FFD-92AA-EFCBA9B74D8B}"/>
              </a:ext>
            </a:extLst>
          </p:cNvPr>
          <p:cNvSpPr txBox="1"/>
          <p:nvPr/>
        </p:nvSpPr>
        <p:spPr>
          <a:xfrm>
            <a:off x="6087454" y="2220935"/>
            <a:ext cx="748923" cy="461665"/>
          </a:xfrm>
          <a:prstGeom prst="rect">
            <a:avLst/>
          </a:prstGeom>
          <a:noFill/>
        </p:spPr>
        <p:txBody>
          <a:bodyPr wrap="none" rtlCol="0" anchor="ctr">
            <a:spAutoFit/>
          </a:bodyPr>
          <a:lstStyle/>
          <a:p>
            <a:r>
              <a:rPr lang="en-GB" sz="2400" dirty="0"/>
              <a:t>6cm</a:t>
            </a:r>
          </a:p>
        </p:txBody>
      </p:sp>
      <p:sp>
        <p:nvSpPr>
          <p:cNvPr id="37" name="TextBox 36">
            <a:extLst>
              <a:ext uri="{FF2B5EF4-FFF2-40B4-BE49-F238E27FC236}">
                <a16:creationId xmlns:a16="http://schemas.microsoft.com/office/drawing/2014/main" id="{FB60BC49-E48F-4D78-8496-671FCECACD50}"/>
              </a:ext>
            </a:extLst>
          </p:cNvPr>
          <p:cNvSpPr txBox="1"/>
          <p:nvPr/>
        </p:nvSpPr>
        <p:spPr>
          <a:xfrm>
            <a:off x="7630868" y="3425182"/>
            <a:ext cx="747320" cy="461665"/>
          </a:xfrm>
          <a:prstGeom prst="rect">
            <a:avLst/>
          </a:prstGeom>
          <a:noFill/>
        </p:spPr>
        <p:txBody>
          <a:bodyPr wrap="none" rtlCol="0" anchor="ctr">
            <a:spAutoFit/>
          </a:bodyPr>
          <a:lstStyle/>
          <a:p>
            <a:r>
              <a:rPr lang="en-GB" sz="2400" dirty="0"/>
              <a:t>5cm</a:t>
            </a:r>
          </a:p>
        </p:txBody>
      </p:sp>
    </p:spTree>
    <p:extLst>
      <p:ext uri="{BB962C8B-B14F-4D97-AF65-F5344CB8AC3E}">
        <p14:creationId xmlns:p14="http://schemas.microsoft.com/office/powerpoint/2010/main" val="186740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1D32D1DC-164A-4199-85C2-73E3AAA5A4D4}"/>
              </a:ext>
            </a:extLst>
          </p:cNvPr>
          <p:cNvSpPr txBox="1"/>
          <p:nvPr/>
        </p:nvSpPr>
        <p:spPr>
          <a:xfrm>
            <a:off x="755651" y="1612629"/>
            <a:ext cx="2530797" cy="2611251"/>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sp>
        <p:nvSpPr>
          <p:cNvPr id="40" name="TextBox 39">
            <a:extLst>
              <a:ext uri="{FF2B5EF4-FFF2-40B4-BE49-F238E27FC236}">
                <a16:creationId xmlns:a16="http://schemas.microsoft.com/office/drawing/2014/main" id="{F71A9B1A-66FC-4793-9B7D-CE56170DAA4C}"/>
              </a:ext>
            </a:extLst>
          </p:cNvPr>
          <p:cNvSpPr txBox="1"/>
          <p:nvPr/>
        </p:nvSpPr>
        <p:spPr>
          <a:xfrm>
            <a:off x="3286010" y="1612629"/>
            <a:ext cx="2530797" cy="2611251"/>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sp>
        <p:nvSpPr>
          <p:cNvPr id="41" name="TextBox 40">
            <a:extLst>
              <a:ext uri="{FF2B5EF4-FFF2-40B4-BE49-F238E27FC236}">
                <a16:creationId xmlns:a16="http://schemas.microsoft.com/office/drawing/2014/main" id="{692C6857-4A69-49A3-8DF2-0FB4B5DA8045}"/>
              </a:ext>
            </a:extLst>
          </p:cNvPr>
          <p:cNvSpPr txBox="1"/>
          <p:nvPr/>
        </p:nvSpPr>
        <p:spPr>
          <a:xfrm>
            <a:off x="5821041" y="1612629"/>
            <a:ext cx="2530797" cy="2611251"/>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a:extLst>
              <a:ext uri="{FF2B5EF4-FFF2-40B4-BE49-F238E27FC236}">
                <a16:creationId xmlns:a16="http://schemas.microsoft.com/office/drawing/2014/main" id="{17F0748D-2470-4CED-96B0-7EA474DC554A}"/>
              </a:ext>
            </a:extLst>
          </p:cNvPr>
          <p:cNvSpPr/>
          <p:nvPr/>
        </p:nvSpPr>
        <p:spPr>
          <a:xfrm>
            <a:off x="447429" y="670981"/>
            <a:ext cx="2652958"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Perimeter of a Rectangle</a:t>
            </a:r>
          </a:p>
        </p:txBody>
      </p:sp>
      <p:sp>
        <p:nvSpPr>
          <p:cNvPr id="10" name="Rectangle 9"/>
          <p:cNvSpPr/>
          <p:nvPr/>
        </p:nvSpPr>
        <p:spPr>
          <a:xfrm>
            <a:off x="3100387"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10038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1A8979-AEEA-41C4-843D-2435CD4FF0C6}"/>
              </a:ext>
            </a:extLst>
          </p:cNvPr>
          <p:cNvSpPr txBox="1"/>
          <p:nvPr/>
        </p:nvSpPr>
        <p:spPr>
          <a:xfrm>
            <a:off x="755652" y="1341438"/>
            <a:ext cx="7596183" cy="710552"/>
          </a:xfrm>
          <a:prstGeom prst="rect">
            <a:avLst/>
          </a:prstGeom>
          <a:solidFill>
            <a:srgbClr val="A872AF"/>
          </a:solidFill>
          <a:ln w="28575">
            <a:solidFill>
              <a:srgbClr val="A872AF"/>
            </a:solidFill>
          </a:ln>
        </p:spPr>
        <p:txBody>
          <a:bodyPr wrap="square" lIns="108000" tIns="108000" rIns="108000" bIns="108000" rtlCol="0">
            <a:spAutoFit/>
          </a:bodyPr>
          <a:lstStyle/>
          <a:p>
            <a:pPr algn="ctr"/>
            <a:r>
              <a:rPr lang="en-GB" sz="1600" b="1" dirty="0">
                <a:solidFill>
                  <a:schemeClr val="bg1"/>
                </a:solidFill>
                <a:latin typeface="Twinkl" pitchFamily="50" charset="0"/>
                <a:ea typeface="Calibri" panose="020F0502020204030204" pitchFamily="34" charset="0"/>
                <a:cs typeface="Times New Roman" panose="02020603050405020304" pitchFamily="18" charset="0"/>
              </a:rPr>
              <a:t>Look at these calculations. Which are correct? Can you explain why? Can you explain the mistakes and find the correct answers?</a:t>
            </a:r>
          </a:p>
        </p:txBody>
      </p:sp>
      <p:sp>
        <p:nvSpPr>
          <p:cNvPr id="2" name="Rectangle 1">
            <a:extLst>
              <a:ext uri="{FF2B5EF4-FFF2-40B4-BE49-F238E27FC236}">
                <a16:creationId xmlns:a16="http://schemas.microsoft.com/office/drawing/2014/main" id="{5DDCC71F-FDBD-42AC-B802-A68F20D5D71B}"/>
              </a:ext>
            </a:extLst>
          </p:cNvPr>
          <p:cNvSpPr/>
          <p:nvPr/>
        </p:nvSpPr>
        <p:spPr>
          <a:xfrm>
            <a:off x="1405025" y="2446995"/>
            <a:ext cx="1232048" cy="1226681"/>
          </a:xfrm>
          <a:prstGeom prst="rect">
            <a:avLst/>
          </a:prstGeom>
          <a:solidFill>
            <a:srgbClr val="E950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TextBox 17">
            <a:extLst>
              <a:ext uri="{FF2B5EF4-FFF2-40B4-BE49-F238E27FC236}">
                <a16:creationId xmlns:a16="http://schemas.microsoft.com/office/drawing/2014/main" id="{B8B5C4AD-00BA-43F2-A7A9-1BF76572FB04}"/>
              </a:ext>
            </a:extLst>
          </p:cNvPr>
          <p:cNvSpPr txBox="1"/>
          <p:nvPr/>
        </p:nvSpPr>
        <p:spPr>
          <a:xfrm>
            <a:off x="1728938" y="2113771"/>
            <a:ext cx="559104" cy="338554"/>
          </a:xfrm>
          <a:prstGeom prst="rect">
            <a:avLst/>
          </a:prstGeom>
          <a:noFill/>
        </p:spPr>
        <p:txBody>
          <a:bodyPr wrap="square" rtlCol="0">
            <a:spAutoFit/>
          </a:bodyPr>
          <a:lstStyle/>
          <a:p>
            <a:pPr algn="ctr"/>
            <a:r>
              <a:rPr lang="en-GB" sz="1600" dirty="0"/>
              <a:t>6cm</a:t>
            </a:r>
          </a:p>
        </p:txBody>
      </p:sp>
      <p:sp>
        <p:nvSpPr>
          <p:cNvPr id="19" name="TextBox 18">
            <a:extLst>
              <a:ext uri="{FF2B5EF4-FFF2-40B4-BE49-F238E27FC236}">
                <a16:creationId xmlns:a16="http://schemas.microsoft.com/office/drawing/2014/main" id="{67E5CB99-10B4-43AC-9750-411965166650}"/>
              </a:ext>
            </a:extLst>
          </p:cNvPr>
          <p:cNvSpPr txBox="1"/>
          <p:nvPr/>
        </p:nvSpPr>
        <p:spPr>
          <a:xfrm>
            <a:off x="2636314" y="2919280"/>
            <a:ext cx="609670" cy="338554"/>
          </a:xfrm>
          <a:prstGeom prst="rect">
            <a:avLst/>
          </a:prstGeom>
          <a:noFill/>
        </p:spPr>
        <p:txBody>
          <a:bodyPr wrap="square" rtlCol="0">
            <a:spAutoFit/>
          </a:bodyPr>
          <a:lstStyle/>
          <a:p>
            <a:pPr algn="ctr"/>
            <a:r>
              <a:rPr lang="en-GB" sz="1600" dirty="0"/>
              <a:t>6cm</a:t>
            </a:r>
          </a:p>
        </p:txBody>
      </p:sp>
      <p:sp>
        <p:nvSpPr>
          <p:cNvPr id="25" name="Rectangle 24">
            <a:extLst>
              <a:ext uri="{FF2B5EF4-FFF2-40B4-BE49-F238E27FC236}">
                <a16:creationId xmlns:a16="http://schemas.microsoft.com/office/drawing/2014/main" id="{CB7805B9-FFE9-4415-B488-EDDD26964810}"/>
              </a:ext>
            </a:extLst>
          </p:cNvPr>
          <p:cNvSpPr/>
          <p:nvPr/>
        </p:nvSpPr>
        <p:spPr>
          <a:xfrm>
            <a:off x="950903" y="3768509"/>
            <a:ext cx="2140292" cy="388696"/>
          </a:xfrm>
          <a:prstGeom prst="rect">
            <a:avLst/>
          </a:prstGeom>
        </p:spPr>
        <p:txBody>
          <a:bodyPr wrap="square">
            <a:spAutoFit/>
          </a:bodyPr>
          <a:lstStyle/>
          <a:p>
            <a:pPr algn="ctr">
              <a:lnSpc>
                <a:spcPct val="107000"/>
              </a:lnSpc>
              <a:spcAft>
                <a:spcPts val="0"/>
              </a:spcAft>
            </a:pPr>
            <a:r>
              <a:rPr lang="en-GB" dirty="0">
                <a:latin typeface="Twinkl" pitchFamily="50" charset="0"/>
                <a:ea typeface="Calibri" panose="020F0502020204030204" pitchFamily="34" charset="0"/>
                <a:cs typeface="Times New Roman" panose="02020603050405020304" pitchFamily="18" charset="0"/>
              </a:rPr>
              <a:t>6cm × 4 = 24cm</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327C6A5C-1CBD-402E-B40B-0F870A6AE34C}"/>
              </a:ext>
            </a:extLst>
          </p:cNvPr>
          <p:cNvSpPr/>
          <p:nvPr/>
        </p:nvSpPr>
        <p:spPr>
          <a:xfrm>
            <a:off x="3847023" y="2490002"/>
            <a:ext cx="1408770" cy="621683"/>
          </a:xfrm>
          <a:prstGeom prst="rect">
            <a:avLst/>
          </a:prstGeom>
          <a:solidFill>
            <a:srgbClr val="4EB0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66B00E2E-CD6B-442F-92AA-184B1CE3AD42}"/>
              </a:ext>
            </a:extLst>
          </p:cNvPr>
          <p:cNvSpPr txBox="1"/>
          <p:nvPr/>
        </p:nvSpPr>
        <p:spPr>
          <a:xfrm>
            <a:off x="4309126" y="2169104"/>
            <a:ext cx="484564" cy="338554"/>
          </a:xfrm>
          <a:prstGeom prst="rect">
            <a:avLst/>
          </a:prstGeom>
          <a:noFill/>
        </p:spPr>
        <p:txBody>
          <a:bodyPr wrap="square" rtlCol="0">
            <a:spAutoFit/>
          </a:bodyPr>
          <a:lstStyle/>
          <a:p>
            <a:pPr algn="ctr"/>
            <a:r>
              <a:rPr lang="en-GB" sz="1600" dirty="0"/>
              <a:t>7m</a:t>
            </a:r>
          </a:p>
        </p:txBody>
      </p:sp>
      <p:sp>
        <p:nvSpPr>
          <p:cNvPr id="21" name="TextBox 20">
            <a:extLst>
              <a:ext uri="{FF2B5EF4-FFF2-40B4-BE49-F238E27FC236}">
                <a16:creationId xmlns:a16="http://schemas.microsoft.com/office/drawing/2014/main" id="{BD1A2D51-EEAD-4414-852E-CD1BF3BFC579}"/>
              </a:ext>
            </a:extLst>
          </p:cNvPr>
          <p:cNvSpPr txBox="1"/>
          <p:nvPr/>
        </p:nvSpPr>
        <p:spPr>
          <a:xfrm>
            <a:off x="5193352" y="2633838"/>
            <a:ext cx="564492" cy="338554"/>
          </a:xfrm>
          <a:prstGeom prst="rect">
            <a:avLst/>
          </a:prstGeom>
          <a:noFill/>
        </p:spPr>
        <p:txBody>
          <a:bodyPr wrap="square" rtlCol="0">
            <a:spAutoFit/>
          </a:bodyPr>
          <a:lstStyle/>
          <a:p>
            <a:pPr algn="ctr"/>
            <a:r>
              <a:rPr lang="en-GB" sz="1600" dirty="0"/>
              <a:t>3m</a:t>
            </a:r>
          </a:p>
        </p:txBody>
      </p:sp>
      <p:sp>
        <p:nvSpPr>
          <p:cNvPr id="27" name="Rectangle 26">
            <a:extLst>
              <a:ext uri="{FF2B5EF4-FFF2-40B4-BE49-F238E27FC236}">
                <a16:creationId xmlns:a16="http://schemas.microsoft.com/office/drawing/2014/main" id="{02446C86-76FD-40DA-A4E2-DB58CC5F9A94}"/>
              </a:ext>
            </a:extLst>
          </p:cNvPr>
          <p:cNvSpPr/>
          <p:nvPr/>
        </p:nvSpPr>
        <p:spPr>
          <a:xfrm>
            <a:off x="3397341" y="3462230"/>
            <a:ext cx="2308134" cy="646331"/>
          </a:xfrm>
          <a:prstGeom prst="rect">
            <a:avLst/>
          </a:prstGeom>
        </p:spPr>
        <p:txBody>
          <a:bodyPr wrap="square">
            <a:spAutoFit/>
          </a:bodyPr>
          <a:lstStyle/>
          <a:p>
            <a:pPr algn="ctr"/>
            <a:r>
              <a:rPr lang="en-GB" dirty="0"/>
              <a:t>7cm + 3cm = 10cm</a:t>
            </a:r>
          </a:p>
          <a:p>
            <a:pPr algn="ctr"/>
            <a:r>
              <a:rPr lang="en-GB" dirty="0"/>
              <a:t>10cm × 2 = 20cm</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AF2CCC4B-1CBD-4D4F-83D3-7B7E5B407173}"/>
              </a:ext>
            </a:extLst>
          </p:cNvPr>
          <p:cNvSpPr/>
          <p:nvPr/>
        </p:nvSpPr>
        <p:spPr>
          <a:xfrm>
            <a:off x="6341883" y="2509503"/>
            <a:ext cx="1489114" cy="925778"/>
          </a:xfrm>
          <a:prstGeom prst="rect">
            <a:avLst/>
          </a:prstGeom>
          <a:solidFill>
            <a:srgbClr val="6CBB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TextBox 21">
            <a:extLst>
              <a:ext uri="{FF2B5EF4-FFF2-40B4-BE49-F238E27FC236}">
                <a16:creationId xmlns:a16="http://schemas.microsoft.com/office/drawing/2014/main" id="{F9331F4D-1C8A-435F-BA9D-5CA170A8644B}"/>
              </a:ext>
            </a:extLst>
          </p:cNvPr>
          <p:cNvSpPr txBox="1"/>
          <p:nvPr/>
        </p:nvSpPr>
        <p:spPr>
          <a:xfrm>
            <a:off x="6722533" y="2155070"/>
            <a:ext cx="727812" cy="338554"/>
          </a:xfrm>
          <a:prstGeom prst="rect">
            <a:avLst/>
          </a:prstGeom>
          <a:noFill/>
        </p:spPr>
        <p:txBody>
          <a:bodyPr wrap="square" rtlCol="0">
            <a:spAutoFit/>
          </a:bodyPr>
          <a:lstStyle/>
          <a:p>
            <a:pPr algn="ctr"/>
            <a:r>
              <a:rPr lang="en-GB" sz="1600" dirty="0"/>
              <a:t>9cm</a:t>
            </a:r>
          </a:p>
        </p:txBody>
      </p:sp>
      <p:sp>
        <p:nvSpPr>
          <p:cNvPr id="23" name="TextBox 22">
            <a:extLst>
              <a:ext uri="{FF2B5EF4-FFF2-40B4-BE49-F238E27FC236}">
                <a16:creationId xmlns:a16="http://schemas.microsoft.com/office/drawing/2014/main" id="{FA9F7D9E-1033-43DD-9B82-689C3CF8E6CE}"/>
              </a:ext>
            </a:extLst>
          </p:cNvPr>
          <p:cNvSpPr txBox="1"/>
          <p:nvPr/>
        </p:nvSpPr>
        <p:spPr>
          <a:xfrm>
            <a:off x="7802422" y="2782602"/>
            <a:ext cx="592095" cy="338554"/>
          </a:xfrm>
          <a:prstGeom prst="rect">
            <a:avLst/>
          </a:prstGeom>
          <a:noFill/>
        </p:spPr>
        <p:txBody>
          <a:bodyPr wrap="square" rtlCol="0">
            <a:spAutoFit/>
          </a:bodyPr>
          <a:lstStyle/>
          <a:p>
            <a:pPr algn="ctr"/>
            <a:r>
              <a:rPr lang="en-GB" sz="1600" dirty="0"/>
              <a:t>5cm</a:t>
            </a:r>
          </a:p>
        </p:txBody>
      </p:sp>
      <p:sp>
        <p:nvSpPr>
          <p:cNvPr id="28" name="Rectangle 27">
            <a:extLst>
              <a:ext uri="{FF2B5EF4-FFF2-40B4-BE49-F238E27FC236}">
                <a16:creationId xmlns:a16="http://schemas.microsoft.com/office/drawing/2014/main" id="{F12EB4D0-4781-440D-8760-98B00A98798F}"/>
              </a:ext>
            </a:extLst>
          </p:cNvPr>
          <p:cNvSpPr/>
          <p:nvPr/>
        </p:nvSpPr>
        <p:spPr>
          <a:xfrm>
            <a:off x="5849419" y="3629437"/>
            <a:ext cx="2474040" cy="369332"/>
          </a:xfrm>
          <a:prstGeom prst="rect">
            <a:avLst/>
          </a:prstGeom>
        </p:spPr>
        <p:txBody>
          <a:bodyPr wrap="square">
            <a:spAutoFit/>
          </a:bodyPr>
          <a:lstStyle/>
          <a:p>
            <a:pPr algn="ctr"/>
            <a:r>
              <a:rPr lang="en-GB" dirty="0"/>
              <a:t>9cm + 5cm = 14cm</a:t>
            </a:r>
          </a:p>
        </p:txBody>
      </p:sp>
      <p:sp>
        <p:nvSpPr>
          <p:cNvPr id="26" name="Rectangle 25">
            <a:extLst>
              <a:ext uri="{FF2B5EF4-FFF2-40B4-BE49-F238E27FC236}">
                <a16:creationId xmlns:a16="http://schemas.microsoft.com/office/drawing/2014/main" id="{A1918D24-03D0-4F0E-AB5A-5275083D7544}"/>
              </a:ext>
            </a:extLst>
          </p:cNvPr>
          <p:cNvSpPr/>
          <p:nvPr/>
        </p:nvSpPr>
        <p:spPr>
          <a:xfrm>
            <a:off x="858648" y="4382430"/>
            <a:ext cx="2320132" cy="1695437"/>
          </a:xfrm>
          <a:prstGeom prst="rect">
            <a:avLst/>
          </a:prstGeom>
          <a:solidFill>
            <a:schemeClr val="bg1"/>
          </a:solidFill>
          <a:ln w="28575">
            <a:solidFill>
              <a:srgbClr val="00964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chemeClr val="tx1"/>
                </a:solidFill>
                <a:latin typeface="Twinkl" pitchFamily="50" charset="0"/>
                <a:ea typeface="Calibri" panose="020F0502020204030204" pitchFamily="34" charset="0"/>
                <a:cs typeface="Times New Roman" panose="02020603050405020304" pitchFamily="18" charset="0"/>
              </a:rPr>
              <a:t>This is correct. As the shape is a square, the perimeter can be calculated by multiplying the length of one side by four.</a:t>
            </a: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11416660-55F7-4124-AB7A-FA2A26F3B098}"/>
              </a:ext>
            </a:extLst>
          </p:cNvPr>
          <p:cNvSpPr/>
          <p:nvPr/>
        </p:nvSpPr>
        <p:spPr>
          <a:xfrm>
            <a:off x="3385309" y="4382430"/>
            <a:ext cx="2332198" cy="1202994"/>
          </a:xfrm>
          <a:prstGeom prst="rect">
            <a:avLst/>
          </a:prstGeom>
          <a:solidFill>
            <a:schemeClr val="bg1"/>
          </a:solidFill>
          <a:ln w="28575">
            <a:solidFill>
              <a:srgbClr val="00964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chemeClr val="tx1"/>
                </a:solidFill>
                <a:latin typeface="Twinkl" pitchFamily="50" charset="0"/>
                <a:ea typeface="Calibri" panose="020F0502020204030204" pitchFamily="34" charset="0"/>
                <a:cs typeface="Times New Roman" panose="02020603050405020304" pitchFamily="18" charset="0"/>
              </a:rPr>
              <a:t>The incorrect units have been used – the measurements should be in metres.</a:t>
            </a:r>
          </a:p>
        </p:txBody>
      </p:sp>
      <p:sp>
        <p:nvSpPr>
          <p:cNvPr id="31" name="Rectangle 30">
            <a:extLst>
              <a:ext uri="{FF2B5EF4-FFF2-40B4-BE49-F238E27FC236}">
                <a16:creationId xmlns:a16="http://schemas.microsoft.com/office/drawing/2014/main" id="{81A5A167-6A3B-435C-8FC5-75E49E8AF04E}"/>
              </a:ext>
            </a:extLst>
          </p:cNvPr>
          <p:cNvSpPr/>
          <p:nvPr/>
        </p:nvSpPr>
        <p:spPr>
          <a:xfrm>
            <a:off x="5924228" y="4382430"/>
            <a:ext cx="2324422" cy="1202994"/>
          </a:xfrm>
          <a:prstGeom prst="rect">
            <a:avLst/>
          </a:prstGeom>
          <a:solidFill>
            <a:schemeClr val="bg1"/>
          </a:solidFill>
          <a:ln w="28575">
            <a:solidFill>
              <a:srgbClr val="00964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chemeClr val="tx1"/>
                </a:solidFill>
                <a:latin typeface="Twinkl" pitchFamily="50" charset="0"/>
                <a:ea typeface="Calibri" panose="020F0502020204030204" pitchFamily="34" charset="0"/>
                <a:cs typeface="Times New Roman" panose="02020603050405020304" pitchFamily="18" charset="0"/>
              </a:rPr>
              <a:t>The sum of the sides has not been doubled. The correct answer should be 28cm.</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5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8158B3-9CFF-4C1F-8FA3-E1B7A610D0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31" b="37488"/>
          <a:stretch/>
        </p:blipFill>
        <p:spPr>
          <a:xfrm>
            <a:off x="740412" y="2253650"/>
            <a:ext cx="4849398" cy="3839175"/>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a:extLst>
              <a:ext uri="{FF2B5EF4-FFF2-40B4-BE49-F238E27FC236}">
                <a16:creationId xmlns:a16="http://schemas.microsoft.com/office/drawing/2014/main" id="{17F0748D-2470-4CED-96B0-7EA474DC554A}"/>
              </a:ext>
            </a:extLst>
          </p:cNvPr>
          <p:cNvSpPr/>
          <p:nvPr/>
        </p:nvSpPr>
        <p:spPr>
          <a:xfrm>
            <a:off x="447429" y="670981"/>
            <a:ext cx="2652958"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Perimeter of a Rectangle</a:t>
            </a:r>
          </a:p>
        </p:txBody>
      </p:sp>
      <p:sp>
        <p:nvSpPr>
          <p:cNvPr id="10" name="Rectangle 9"/>
          <p:cNvSpPr/>
          <p:nvPr/>
        </p:nvSpPr>
        <p:spPr>
          <a:xfrm>
            <a:off x="3100387"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10038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F2CCC4B-1CBD-4D4F-83D3-7B7E5B407173}"/>
              </a:ext>
            </a:extLst>
          </p:cNvPr>
          <p:cNvSpPr/>
          <p:nvPr/>
        </p:nvSpPr>
        <p:spPr>
          <a:xfrm>
            <a:off x="2009754" y="3367733"/>
            <a:ext cx="2341194" cy="1328386"/>
          </a:xfrm>
          <a:prstGeom prst="rect">
            <a:avLst/>
          </a:prstGeom>
          <a:solidFill>
            <a:srgbClr val="F0801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2" name="TextBox 21">
            <a:extLst>
              <a:ext uri="{FF2B5EF4-FFF2-40B4-BE49-F238E27FC236}">
                <a16:creationId xmlns:a16="http://schemas.microsoft.com/office/drawing/2014/main" id="{F9331F4D-1C8A-435F-BA9D-5CA170A8644B}"/>
              </a:ext>
            </a:extLst>
          </p:cNvPr>
          <p:cNvSpPr txBox="1"/>
          <p:nvPr/>
        </p:nvSpPr>
        <p:spPr>
          <a:xfrm>
            <a:off x="2758690" y="2927954"/>
            <a:ext cx="843322" cy="400110"/>
          </a:xfrm>
          <a:prstGeom prst="rect">
            <a:avLst/>
          </a:prstGeom>
          <a:noFill/>
        </p:spPr>
        <p:txBody>
          <a:bodyPr wrap="square" rtlCol="0">
            <a:spAutoFit/>
          </a:bodyPr>
          <a:lstStyle/>
          <a:p>
            <a:pPr algn="ctr"/>
            <a:r>
              <a:rPr lang="en-GB" sz="2000" b="1" dirty="0"/>
              <a:t>7cm</a:t>
            </a:r>
          </a:p>
        </p:txBody>
      </p:sp>
      <p:sp>
        <p:nvSpPr>
          <p:cNvPr id="23" name="TextBox 22">
            <a:extLst>
              <a:ext uri="{FF2B5EF4-FFF2-40B4-BE49-F238E27FC236}">
                <a16:creationId xmlns:a16="http://schemas.microsoft.com/office/drawing/2014/main" id="{FA9F7D9E-1033-43DD-9B82-689C3CF8E6CE}"/>
              </a:ext>
            </a:extLst>
          </p:cNvPr>
          <p:cNvSpPr txBox="1"/>
          <p:nvPr/>
        </p:nvSpPr>
        <p:spPr>
          <a:xfrm>
            <a:off x="1130623" y="3836898"/>
            <a:ext cx="820776" cy="400110"/>
          </a:xfrm>
          <a:prstGeom prst="rect">
            <a:avLst/>
          </a:prstGeom>
          <a:noFill/>
        </p:spPr>
        <p:txBody>
          <a:bodyPr wrap="square" rtlCol="0">
            <a:spAutoFit/>
          </a:bodyPr>
          <a:lstStyle/>
          <a:p>
            <a:pPr algn="ctr"/>
            <a:r>
              <a:rPr lang="en-GB" sz="2000" dirty="0"/>
              <a:t>3cm</a:t>
            </a:r>
          </a:p>
        </p:txBody>
      </p:sp>
      <p:sp>
        <p:nvSpPr>
          <p:cNvPr id="32" name="TextBox 31">
            <a:extLst>
              <a:ext uri="{FF2B5EF4-FFF2-40B4-BE49-F238E27FC236}">
                <a16:creationId xmlns:a16="http://schemas.microsoft.com/office/drawing/2014/main" id="{F217DD45-64DD-46D4-A4E0-4DCE4D67A345}"/>
              </a:ext>
            </a:extLst>
          </p:cNvPr>
          <p:cNvSpPr txBox="1"/>
          <p:nvPr/>
        </p:nvSpPr>
        <p:spPr>
          <a:xfrm>
            <a:off x="4409304" y="3836898"/>
            <a:ext cx="820776" cy="400110"/>
          </a:xfrm>
          <a:prstGeom prst="rect">
            <a:avLst/>
          </a:prstGeom>
          <a:noFill/>
        </p:spPr>
        <p:txBody>
          <a:bodyPr wrap="square" rtlCol="0">
            <a:spAutoFit/>
          </a:bodyPr>
          <a:lstStyle/>
          <a:p>
            <a:pPr algn="ctr"/>
            <a:r>
              <a:rPr lang="en-GB" sz="2000" b="1" dirty="0"/>
              <a:t>3cm</a:t>
            </a:r>
          </a:p>
        </p:txBody>
      </p:sp>
      <p:sp>
        <p:nvSpPr>
          <p:cNvPr id="33" name="TextBox 32">
            <a:extLst>
              <a:ext uri="{FF2B5EF4-FFF2-40B4-BE49-F238E27FC236}">
                <a16:creationId xmlns:a16="http://schemas.microsoft.com/office/drawing/2014/main" id="{B17793DA-7EE7-455A-8C0E-A0E5F16FB22A}"/>
              </a:ext>
            </a:extLst>
          </p:cNvPr>
          <p:cNvSpPr txBox="1"/>
          <p:nvPr/>
        </p:nvSpPr>
        <p:spPr>
          <a:xfrm>
            <a:off x="2758690" y="4740335"/>
            <a:ext cx="843322" cy="400110"/>
          </a:xfrm>
          <a:prstGeom prst="rect">
            <a:avLst/>
          </a:prstGeom>
          <a:noFill/>
        </p:spPr>
        <p:txBody>
          <a:bodyPr wrap="square" rtlCol="0">
            <a:spAutoFit/>
          </a:bodyPr>
          <a:lstStyle/>
          <a:p>
            <a:pPr algn="ctr"/>
            <a:r>
              <a:rPr lang="en-GB" sz="2000" b="1" dirty="0"/>
              <a:t>7cm</a:t>
            </a:r>
          </a:p>
        </p:txBody>
      </p:sp>
      <p:pic>
        <p:nvPicPr>
          <p:cNvPr id="41" name="Picture 40">
            <a:extLst>
              <a:ext uri="{FF2B5EF4-FFF2-40B4-BE49-F238E27FC236}">
                <a16:creationId xmlns:a16="http://schemas.microsoft.com/office/drawing/2014/main" id="{163A7829-D8A6-49F5-B713-22F24B222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998" y="2554647"/>
            <a:ext cx="1533503" cy="3110305"/>
          </a:xfrm>
          <a:prstGeom prst="rect">
            <a:avLst/>
          </a:prstGeom>
          <a:ln w="3175">
            <a:solidFill>
              <a:srgbClr val="242423"/>
            </a:solidFill>
          </a:ln>
        </p:spPr>
      </p:pic>
      <p:sp>
        <p:nvSpPr>
          <p:cNvPr id="36" name="TextBox 35">
            <a:extLst>
              <a:ext uri="{FF2B5EF4-FFF2-40B4-BE49-F238E27FC236}">
                <a16:creationId xmlns:a16="http://schemas.microsoft.com/office/drawing/2014/main" id="{ABEB5C94-F252-44C5-BB40-A4A77EA737DF}"/>
              </a:ext>
            </a:extLst>
          </p:cNvPr>
          <p:cNvSpPr txBox="1"/>
          <p:nvPr/>
        </p:nvSpPr>
        <p:spPr>
          <a:xfrm>
            <a:off x="5589811" y="1612629"/>
            <a:ext cx="2762028" cy="4465238"/>
          </a:xfrm>
          <a:prstGeom prst="rect">
            <a:avLst/>
          </a:prstGeom>
          <a:solidFill>
            <a:srgbClr val="CDB5D8"/>
          </a:solidFill>
          <a:ln w="28575">
            <a:solidFill>
              <a:srgbClr val="A872AF"/>
            </a:solidFill>
          </a:ln>
        </p:spPr>
        <p:txBody>
          <a:bodyPr wrap="square" lIns="108000" tIns="108000" rIns="108000" bIns="108000" rtlCol="0">
            <a:noAutofit/>
          </a:bodyPr>
          <a:lstStyle/>
          <a:p>
            <a:endParaRPr lang="en-GB" dirty="0"/>
          </a:p>
        </p:txBody>
      </p:sp>
      <p:sp>
        <p:nvSpPr>
          <p:cNvPr id="15" name="Rectangle: Rounded Corners 14">
            <a:extLst>
              <a:ext uri="{FF2B5EF4-FFF2-40B4-BE49-F238E27FC236}">
                <a16:creationId xmlns:a16="http://schemas.microsoft.com/office/drawing/2014/main" id="{CE568FC6-4621-43B7-95AA-273C1A7E623F}"/>
              </a:ext>
            </a:extLst>
          </p:cNvPr>
          <p:cNvSpPr/>
          <p:nvPr/>
        </p:nvSpPr>
        <p:spPr>
          <a:xfrm>
            <a:off x="5826060" y="2430340"/>
            <a:ext cx="2304766" cy="2054466"/>
          </a:xfrm>
          <a:prstGeom prst="roundRect">
            <a:avLst>
              <a:gd name="adj" fmla="val 0"/>
            </a:avLst>
          </a:prstGeom>
          <a:solidFill>
            <a:schemeClr val="bg1"/>
          </a:solidFill>
          <a:ln w="28575">
            <a:solidFill>
              <a:srgbClr val="009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B1A8979-AEEA-41C4-843D-2435CD4FF0C6}"/>
              </a:ext>
            </a:extLst>
          </p:cNvPr>
          <p:cNvSpPr txBox="1"/>
          <p:nvPr/>
        </p:nvSpPr>
        <p:spPr>
          <a:xfrm>
            <a:off x="755652" y="1341438"/>
            <a:ext cx="7596186" cy="464331"/>
          </a:xfrm>
          <a:prstGeom prst="rect">
            <a:avLst/>
          </a:prstGeom>
          <a:solidFill>
            <a:schemeClr val="bg1"/>
          </a:solidFill>
          <a:ln w="28575">
            <a:solidFill>
              <a:srgbClr val="A872AF"/>
            </a:solidFill>
          </a:ln>
        </p:spPr>
        <p:txBody>
          <a:bodyPr wrap="square" lIns="108000" tIns="108000" rIns="108000" bIns="108000" rtlCol="0">
            <a:spAutoFit/>
          </a:bodyPr>
          <a:lstStyle/>
          <a:p>
            <a:pPr algn="ctr"/>
            <a:r>
              <a:rPr lang="en-GB" sz="1600" dirty="0">
                <a:latin typeface="Twinkl" pitchFamily="50" charset="0"/>
                <a:ea typeface="Calibri" panose="020F0502020204030204" pitchFamily="34" charset="0"/>
                <a:cs typeface="Times New Roman" panose="02020603050405020304" pitchFamily="18" charset="0"/>
              </a:rPr>
              <a:t>The perimeter of a rectangle is 20cm. One of the sides of the shape is 3cm.</a:t>
            </a:r>
          </a:p>
        </p:txBody>
      </p:sp>
      <p:sp>
        <p:nvSpPr>
          <p:cNvPr id="29" name="TextBox 28">
            <a:extLst>
              <a:ext uri="{FF2B5EF4-FFF2-40B4-BE49-F238E27FC236}">
                <a16:creationId xmlns:a16="http://schemas.microsoft.com/office/drawing/2014/main" id="{AFBF5265-D48E-49F6-B8EF-75F05742A8D7}"/>
              </a:ext>
            </a:extLst>
          </p:cNvPr>
          <p:cNvSpPr txBox="1"/>
          <p:nvPr/>
        </p:nvSpPr>
        <p:spPr>
          <a:xfrm>
            <a:off x="755652" y="1789319"/>
            <a:ext cx="7596186" cy="464331"/>
          </a:xfrm>
          <a:prstGeom prst="rect">
            <a:avLst/>
          </a:prstGeom>
          <a:solidFill>
            <a:srgbClr val="A872AF"/>
          </a:solidFill>
          <a:ln w="28575">
            <a:solidFill>
              <a:srgbClr val="A872AF"/>
            </a:solidFill>
          </a:ln>
        </p:spPr>
        <p:txBody>
          <a:bodyPr wrap="square" lIns="108000" tIns="108000" rIns="108000" bIns="108000" rtlCol="0">
            <a:spAutoFit/>
          </a:bodyPr>
          <a:lstStyle/>
          <a:p>
            <a:pPr algn="ctr"/>
            <a:r>
              <a:rPr lang="en-GB" sz="1600" b="1" dirty="0">
                <a:solidFill>
                  <a:schemeClr val="bg1"/>
                </a:solidFill>
                <a:latin typeface="Twinkl" pitchFamily="50" charset="0"/>
                <a:ea typeface="Calibri" panose="020F0502020204030204" pitchFamily="34" charset="0"/>
                <a:cs typeface="Times New Roman" panose="02020603050405020304" pitchFamily="18" charset="0"/>
              </a:rPr>
              <a:t>What are the measurements of the other sides?</a:t>
            </a:r>
          </a:p>
        </p:txBody>
      </p:sp>
      <p:sp>
        <p:nvSpPr>
          <p:cNvPr id="12" name="Rectangle 11">
            <a:extLst>
              <a:ext uri="{FF2B5EF4-FFF2-40B4-BE49-F238E27FC236}">
                <a16:creationId xmlns:a16="http://schemas.microsoft.com/office/drawing/2014/main" id="{00A52880-A6B7-4836-807C-48310B42ED38}"/>
              </a:ext>
            </a:extLst>
          </p:cNvPr>
          <p:cNvSpPr/>
          <p:nvPr/>
        </p:nvSpPr>
        <p:spPr>
          <a:xfrm>
            <a:off x="5976406" y="2624259"/>
            <a:ext cx="2004075" cy="369332"/>
          </a:xfrm>
          <a:prstGeom prst="rect">
            <a:avLst/>
          </a:prstGeom>
        </p:spPr>
        <p:txBody>
          <a:bodyPr wrap="none">
            <a:spAutoFit/>
          </a:bodyPr>
          <a:lstStyle/>
          <a:p>
            <a:pPr algn="ctr"/>
            <a:r>
              <a:rPr lang="en-GB" b="1" dirty="0">
                <a:ea typeface="Calibri" panose="020F0502020204030204" pitchFamily="34" charset="0"/>
                <a:cs typeface="Times New Roman" panose="02020603050405020304" pitchFamily="18" charset="0"/>
              </a:rPr>
              <a:t>3cm + 3cm = 6cm</a:t>
            </a:r>
          </a:p>
        </p:txBody>
      </p:sp>
      <p:sp>
        <p:nvSpPr>
          <p:cNvPr id="37" name="Rectangle 36">
            <a:extLst>
              <a:ext uri="{FF2B5EF4-FFF2-40B4-BE49-F238E27FC236}">
                <a16:creationId xmlns:a16="http://schemas.microsoft.com/office/drawing/2014/main" id="{FADD2DA9-16E7-4BB7-9B0E-7F11BBCB2DC7}"/>
              </a:ext>
            </a:extLst>
          </p:cNvPr>
          <p:cNvSpPr/>
          <p:nvPr/>
        </p:nvSpPr>
        <p:spPr>
          <a:xfrm>
            <a:off x="5857784" y="3188525"/>
            <a:ext cx="2241319" cy="369332"/>
          </a:xfrm>
          <a:prstGeom prst="rect">
            <a:avLst/>
          </a:prstGeom>
        </p:spPr>
        <p:txBody>
          <a:bodyPr wrap="none">
            <a:spAutoFit/>
          </a:bodyPr>
          <a:lstStyle/>
          <a:p>
            <a:pPr algn="ctr"/>
            <a:r>
              <a:rPr lang="en-GB" b="1" dirty="0">
                <a:ea typeface="Calibri" panose="020F0502020204030204" pitchFamily="34" charset="0"/>
                <a:cs typeface="Times New Roman" panose="02020603050405020304" pitchFamily="18" charset="0"/>
              </a:rPr>
              <a:t>20cm – 6cm = 14cm</a:t>
            </a:r>
          </a:p>
        </p:txBody>
      </p:sp>
      <p:sp>
        <p:nvSpPr>
          <p:cNvPr id="38" name="Rectangle 37">
            <a:extLst>
              <a:ext uri="{FF2B5EF4-FFF2-40B4-BE49-F238E27FC236}">
                <a16:creationId xmlns:a16="http://schemas.microsoft.com/office/drawing/2014/main" id="{3A469386-5576-43BD-938D-A75166C867F0}"/>
              </a:ext>
            </a:extLst>
          </p:cNvPr>
          <p:cNvSpPr/>
          <p:nvPr/>
        </p:nvSpPr>
        <p:spPr>
          <a:xfrm>
            <a:off x="6089418" y="3752792"/>
            <a:ext cx="1778051" cy="369332"/>
          </a:xfrm>
          <a:prstGeom prst="rect">
            <a:avLst/>
          </a:prstGeom>
        </p:spPr>
        <p:txBody>
          <a:bodyPr wrap="none">
            <a:spAutoFit/>
          </a:bodyPr>
          <a:lstStyle/>
          <a:p>
            <a:pPr algn="ctr"/>
            <a:r>
              <a:rPr lang="en-GB" b="1" dirty="0">
                <a:ea typeface="Calibri" panose="020F0502020204030204" pitchFamily="34" charset="0"/>
                <a:cs typeface="Times New Roman" panose="02020603050405020304" pitchFamily="18" charset="0"/>
              </a:rPr>
              <a:t>14cm ÷ 2 = 7cm</a:t>
            </a:r>
          </a:p>
        </p:txBody>
      </p:sp>
      <p:pic>
        <p:nvPicPr>
          <p:cNvPr id="42" name="Picture 41">
            <a:extLst>
              <a:ext uri="{FF2B5EF4-FFF2-40B4-BE49-F238E27FC236}">
                <a16:creationId xmlns:a16="http://schemas.microsoft.com/office/drawing/2014/main" id="{2DC1E68C-E3C0-49E7-8B4E-AC1D88F092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1510"/>
          <a:stretch/>
        </p:blipFill>
        <p:spPr>
          <a:xfrm>
            <a:off x="6942498" y="4233741"/>
            <a:ext cx="1296446" cy="1831426"/>
          </a:xfrm>
          <a:prstGeom prst="rect">
            <a:avLst/>
          </a:prstGeom>
        </p:spPr>
      </p:pic>
      <p:pic>
        <p:nvPicPr>
          <p:cNvPr id="50" name="Picture 49">
            <a:extLst>
              <a:ext uri="{FF2B5EF4-FFF2-40B4-BE49-F238E27FC236}">
                <a16:creationId xmlns:a16="http://schemas.microsoft.com/office/drawing/2014/main" id="{CA271F6C-CC16-4424-A3D4-C2CCFBF2C0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6560"/>
          <a:stretch/>
        </p:blipFill>
        <p:spPr>
          <a:xfrm>
            <a:off x="6200170" y="4197118"/>
            <a:ext cx="1930656" cy="1867233"/>
          </a:xfrm>
          <a:prstGeom prst="rect">
            <a:avLst/>
          </a:prstGeom>
        </p:spPr>
      </p:pic>
    </p:spTree>
    <p:extLst>
      <p:ext uri="{BB962C8B-B14F-4D97-AF65-F5344CB8AC3E}">
        <p14:creationId xmlns:p14="http://schemas.microsoft.com/office/powerpoint/2010/main" val="9513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32"/>
                                        </p:tgtEl>
                                      </p:cBhvr>
                                    </p:animEffect>
                                    <p:animScale>
                                      <p:cBhvr>
                                        <p:cTn id="10" dur="125" autoRev="1" fill="hold"/>
                                        <p:tgtEl>
                                          <p:spTgt spid="32"/>
                                        </p:tgtEl>
                                      </p:cBhvr>
                                      <p:by x="105000" y="105000"/>
                                    </p:animScale>
                                  </p:childTnLst>
                                </p:cTn>
                              </p:par>
                              <p:par>
                                <p:cTn id="11" presetID="1" presetClass="exit" presetSubtype="0" fill="hold"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childTnLst>
                                </p:cTn>
                              </p:par>
                              <p:par>
                                <p:cTn id="38" presetID="26" presetClass="emph" presetSubtype="0" fill="hold" grpId="1" nodeType="withEffect">
                                  <p:stCondLst>
                                    <p:cond delay="0"/>
                                  </p:stCondLst>
                                  <p:childTnLst>
                                    <p:animEffect transition="out" filter="fade">
                                      <p:cBhvr>
                                        <p:cTn id="39" dur="250" tmFilter="0, 0; .2, .5; .8, .5; 1, 0"/>
                                        <p:tgtEl>
                                          <p:spTgt spid="22"/>
                                        </p:tgtEl>
                                      </p:cBhvr>
                                    </p:animEffect>
                                    <p:animScale>
                                      <p:cBhvr>
                                        <p:cTn id="40" dur="125" autoRev="1" fill="hold"/>
                                        <p:tgtEl>
                                          <p:spTgt spid="22"/>
                                        </p:tgtEl>
                                      </p:cBhvr>
                                      <p:by x="105000" y="105000"/>
                                    </p:animScale>
                                  </p:childTnLst>
                                </p:cTn>
                              </p:par>
                            </p:childTnLst>
                          </p:cTn>
                        </p:par>
                        <p:par>
                          <p:cTn id="41" fill="hold">
                            <p:stCondLst>
                              <p:cond delay="25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par>
                                <p:cTn id="45" presetID="26" presetClass="emph" presetSubtype="0" fill="hold" grpId="1" nodeType="withEffect">
                                  <p:stCondLst>
                                    <p:cond delay="0"/>
                                  </p:stCondLst>
                                  <p:childTnLst>
                                    <p:animEffect transition="out" filter="fade">
                                      <p:cBhvr>
                                        <p:cTn id="46" dur="250" tmFilter="0, 0; .2, .5; .8, .5; 1, 0"/>
                                        <p:tgtEl>
                                          <p:spTgt spid="33"/>
                                        </p:tgtEl>
                                      </p:cBhvr>
                                    </p:animEffect>
                                    <p:animScale>
                                      <p:cBhvr>
                                        <p:cTn id="47" dur="125"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P spid="33" grpId="0"/>
      <p:bldP spid="33" grpId="1"/>
      <p:bldP spid="15" grpId="0" animBg="1"/>
      <p:bldP spid="12"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AC2B160-B13F-4334-AD7C-13AD693A1EEE}"/>
              </a:ext>
            </a:extLst>
          </p:cNvPr>
          <p:cNvSpPr txBox="1"/>
          <p:nvPr/>
        </p:nvSpPr>
        <p:spPr>
          <a:xfrm>
            <a:off x="755650" y="2516321"/>
            <a:ext cx="7596187" cy="3576504"/>
          </a:xfrm>
          <a:prstGeom prst="rect">
            <a:avLst/>
          </a:prstGeom>
          <a:solidFill>
            <a:srgbClr val="CDB5D8"/>
          </a:solidFill>
          <a:ln w="28575">
            <a:solidFill>
              <a:srgbClr val="A872AF"/>
            </a:solidFill>
          </a:ln>
        </p:spPr>
        <p:txBody>
          <a:bodyPr wrap="square" lIns="108000" tIns="108000" rIns="108000" bIns="108000" rtlCol="0">
            <a:noAutofit/>
          </a:bodyPr>
          <a:lstStyle/>
          <a:p>
            <a:endParaRPr lang="en-GB" dirty="0"/>
          </a:p>
        </p:txBody>
      </p:sp>
      <p:sp>
        <p:nvSpPr>
          <p:cNvPr id="41" name="TextBox 40">
            <a:extLst>
              <a:ext uri="{FF2B5EF4-FFF2-40B4-BE49-F238E27FC236}">
                <a16:creationId xmlns:a16="http://schemas.microsoft.com/office/drawing/2014/main" id="{EFDA1E53-3870-4E8A-B3E1-1000125097E3}"/>
              </a:ext>
            </a:extLst>
          </p:cNvPr>
          <p:cNvSpPr txBox="1"/>
          <p:nvPr/>
        </p:nvSpPr>
        <p:spPr>
          <a:xfrm>
            <a:off x="755649" y="2516321"/>
            <a:ext cx="2019463" cy="3576504"/>
          </a:xfrm>
          <a:prstGeom prst="rect">
            <a:avLst/>
          </a:prstGeom>
          <a:solidFill>
            <a:schemeClr val="bg1"/>
          </a:solidFill>
          <a:ln w="28575">
            <a:solidFill>
              <a:srgbClr val="A872AF"/>
            </a:solidFill>
          </a:ln>
        </p:spPr>
        <p:txBody>
          <a:bodyPr wrap="square" lIns="108000" tIns="108000" rIns="108000" bIns="108000" rtlCol="0">
            <a:noAutofit/>
          </a:bodyPr>
          <a:lstStyle/>
          <a:p>
            <a:endParaRPr lang="en-GB" dirty="0"/>
          </a:p>
        </p:txBody>
      </p:sp>
      <p:sp>
        <p:nvSpPr>
          <p:cNvPr id="7" name="TextBox 6">
            <a:extLst>
              <a:ext uri="{FF2B5EF4-FFF2-40B4-BE49-F238E27FC236}">
                <a16:creationId xmlns:a16="http://schemas.microsoft.com/office/drawing/2014/main" id="{05C5108F-4738-484F-A96B-C5767D00A57D}"/>
              </a:ext>
            </a:extLst>
          </p:cNvPr>
          <p:cNvSpPr txBox="1"/>
          <p:nvPr/>
        </p:nvSpPr>
        <p:spPr>
          <a:xfrm>
            <a:off x="755652" y="1341438"/>
            <a:ext cx="7596185" cy="464331"/>
          </a:xfrm>
          <a:prstGeom prst="rect">
            <a:avLst/>
          </a:prstGeom>
          <a:solidFill>
            <a:schemeClr val="bg1"/>
          </a:solidFill>
          <a:ln w="28575">
            <a:solidFill>
              <a:srgbClr val="A872AF"/>
            </a:solidFill>
          </a:ln>
        </p:spPr>
        <p:txBody>
          <a:bodyPr wrap="square" lIns="108000" tIns="108000" rIns="108000" bIns="108000" rtlCol="0">
            <a:spAutoFit/>
          </a:bodyPr>
          <a:lstStyle/>
          <a:p>
            <a:pPr algn="ctr"/>
            <a:r>
              <a:rPr lang="en-GB" sz="1600" dirty="0">
                <a:latin typeface="Twinkl" pitchFamily="50" charset="0"/>
                <a:ea typeface="Calibri" panose="020F0502020204030204" pitchFamily="34" charset="0"/>
                <a:cs typeface="Times New Roman" panose="02020603050405020304" pitchFamily="18" charset="0"/>
              </a:rPr>
              <a:t>A rectangle has a perimeter of 18m. The length of each side is a whole number. </a:t>
            </a:r>
          </a:p>
        </p:txBody>
      </p:sp>
      <p:sp>
        <p:nvSpPr>
          <p:cNvPr id="10" name="TextBox 9">
            <a:extLst>
              <a:ext uri="{FF2B5EF4-FFF2-40B4-BE49-F238E27FC236}">
                <a16:creationId xmlns:a16="http://schemas.microsoft.com/office/drawing/2014/main" id="{EA15F54B-50CB-4D1B-A4CA-70F82127076C}"/>
              </a:ext>
            </a:extLst>
          </p:cNvPr>
          <p:cNvSpPr txBox="1"/>
          <p:nvPr/>
        </p:nvSpPr>
        <p:spPr>
          <a:xfrm>
            <a:off x="755652" y="1805769"/>
            <a:ext cx="7596185" cy="710552"/>
          </a:xfrm>
          <a:prstGeom prst="rect">
            <a:avLst/>
          </a:prstGeom>
          <a:solidFill>
            <a:srgbClr val="A872AF"/>
          </a:solidFill>
          <a:ln w="28575">
            <a:solidFill>
              <a:srgbClr val="A872AF"/>
            </a:solidFill>
          </a:ln>
        </p:spPr>
        <p:txBody>
          <a:bodyPr wrap="square" lIns="108000" tIns="108000" rIns="108000" bIns="108000" rtlCol="0">
            <a:spAutoFit/>
          </a:bodyPr>
          <a:lstStyle/>
          <a:p>
            <a:pPr algn="ctr"/>
            <a:r>
              <a:rPr lang="en-GB" sz="1600" b="1" dirty="0">
                <a:solidFill>
                  <a:schemeClr val="bg1"/>
                </a:solidFill>
                <a:latin typeface="Twinkl" pitchFamily="50" charset="0"/>
                <a:ea typeface="Calibri" panose="020F0502020204030204" pitchFamily="34" charset="0"/>
                <a:cs typeface="Times New Roman" panose="02020603050405020304" pitchFamily="18" charset="0"/>
              </a:rPr>
              <a:t>What could the length and the width of the rectangle be? Find all the possibilities.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a:extLst>
              <a:ext uri="{FF2B5EF4-FFF2-40B4-BE49-F238E27FC236}">
                <a16:creationId xmlns:a16="http://schemas.microsoft.com/office/drawing/2014/main" id="{476E7CF1-37F4-4BDC-8695-A4968CE689AB}"/>
              </a:ext>
            </a:extLst>
          </p:cNvPr>
          <p:cNvSpPr/>
          <p:nvPr/>
        </p:nvSpPr>
        <p:spPr>
          <a:xfrm>
            <a:off x="447429" y="670981"/>
            <a:ext cx="2652958"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Perimeter of a Rectangle</a:t>
            </a:r>
          </a:p>
        </p:txBody>
      </p:sp>
      <p:sp>
        <p:nvSpPr>
          <p:cNvPr id="75" name="Rectangle 74"/>
          <p:cNvSpPr/>
          <p:nvPr/>
        </p:nvSpPr>
        <p:spPr>
          <a:xfrm>
            <a:off x="3100387"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100387"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7036F2B0-A657-4EE8-A26E-9429C594D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498" y="2743039"/>
            <a:ext cx="5217952" cy="3179126"/>
          </a:xfrm>
          <a:prstGeom prst="rect">
            <a:avLst/>
          </a:prstGeom>
        </p:spPr>
      </p:pic>
      <p:grpSp>
        <p:nvGrpSpPr>
          <p:cNvPr id="79" name="Group 78">
            <a:extLst>
              <a:ext uri="{FF2B5EF4-FFF2-40B4-BE49-F238E27FC236}">
                <a16:creationId xmlns:a16="http://schemas.microsoft.com/office/drawing/2014/main" id="{A6C992A9-7994-4CF2-A7F5-03107A88295F}"/>
              </a:ext>
            </a:extLst>
          </p:cNvPr>
          <p:cNvGrpSpPr/>
          <p:nvPr/>
        </p:nvGrpSpPr>
        <p:grpSpPr>
          <a:xfrm>
            <a:off x="3139661" y="3326926"/>
            <a:ext cx="798915" cy="1793396"/>
            <a:chOff x="3139661" y="3326926"/>
            <a:chExt cx="798915" cy="1793396"/>
          </a:xfrm>
        </p:grpSpPr>
        <p:sp>
          <p:nvSpPr>
            <p:cNvPr id="12" name="Rectangle 11">
              <a:extLst>
                <a:ext uri="{FF2B5EF4-FFF2-40B4-BE49-F238E27FC236}">
                  <a16:creationId xmlns:a16="http://schemas.microsoft.com/office/drawing/2014/main" id="{A279FF7C-7C63-4D29-AEF0-C8D06602AA5D}"/>
                </a:ext>
              </a:extLst>
            </p:cNvPr>
            <p:cNvSpPr/>
            <p:nvPr/>
          </p:nvSpPr>
          <p:spPr>
            <a:xfrm>
              <a:off x="3590937" y="3670880"/>
              <a:ext cx="257678" cy="1449442"/>
            </a:xfrm>
            <a:prstGeom prst="rect">
              <a:avLst/>
            </a:prstGeom>
            <a:solidFill>
              <a:srgbClr val="E850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sp>
          <p:nvSpPr>
            <p:cNvPr id="16" name="Rectangle 15">
              <a:extLst>
                <a:ext uri="{FF2B5EF4-FFF2-40B4-BE49-F238E27FC236}">
                  <a16:creationId xmlns:a16="http://schemas.microsoft.com/office/drawing/2014/main" id="{B6C290F7-C1A2-43E7-A935-DD79E1774E91}"/>
                </a:ext>
              </a:extLst>
            </p:cNvPr>
            <p:cNvSpPr/>
            <p:nvPr/>
          </p:nvSpPr>
          <p:spPr>
            <a:xfrm>
              <a:off x="3495826" y="3326926"/>
              <a:ext cx="442750" cy="338554"/>
            </a:xfrm>
            <a:prstGeom prst="rect">
              <a:avLst/>
            </a:prstGeom>
          </p:spPr>
          <p:txBody>
            <a:bodyPr wrap="none">
              <a:spAutoFit/>
            </a:bodyPr>
            <a:lstStyle/>
            <a:p>
              <a:pPr algn="ctr"/>
              <a:r>
                <a:rPr lang="en-GB" sz="1600" b="1" dirty="0"/>
                <a:t>1m</a:t>
              </a:r>
            </a:p>
          </p:txBody>
        </p:sp>
        <p:sp>
          <p:nvSpPr>
            <p:cNvPr id="17" name="Rectangle 16">
              <a:extLst>
                <a:ext uri="{FF2B5EF4-FFF2-40B4-BE49-F238E27FC236}">
                  <a16:creationId xmlns:a16="http://schemas.microsoft.com/office/drawing/2014/main" id="{6FBAE0A2-F46C-41EE-BBDA-7BA5455E3EB1}"/>
                </a:ext>
              </a:extLst>
            </p:cNvPr>
            <p:cNvSpPr/>
            <p:nvPr/>
          </p:nvSpPr>
          <p:spPr>
            <a:xfrm>
              <a:off x="3139661" y="4237365"/>
              <a:ext cx="498494" cy="338554"/>
            </a:xfrm>
            <a:prstGeom prst="rect">
              <a:avLst/>
            </a:prstGeom>
          </p:spPr>
          <p:txBody>
            <a:bodyPr wrap="square">
              <a:spAutoFit/>
            </a:bodyPr>
            <a:lstStyle/>
            <a:p>
              <a:r>
                <a:rPr lang="en-GB" sz="1600" b="1" dirty="0"/>
                <a:t>8m</a:t>
              </a:r>
            </a:p>
          </p:txBody>
        </p:sp>
      </p:grpSp>
      <p:grpSp>
        <p:nvGrpSpPr>
          <p:cNvPr id="73" name="Group 72">
            <a:extLst>
              <a:ext uri="{FF2B5EF4-FFF2-40B4-BE49-F238E27FC236}">
                <a16:creationId xmlns:a16="http://schemas.microsoft.com/office/drawing/2014/main" id="{3BC35C3F-31A7-4375-BE6D-9999E898A964}"/>
              </a:ext>
            </a:extLst>
          </p:cNvPr>
          <p:cNvGrpSpPr/>
          <p:nvPr/>
        </p:nvGrpSpPr>
        <p:grpSpPr>
          <a:xfrm>
            <a:off x="4252340" y="3536093"/>
            <a:ext cx="908016" cy="1584229"/>
            <a:chOff x="4252340" y="3536093"/>
            <a:chExt cx="908016" cy="1584229"/>
          </a:xfrm>
        </p:grpSpPr>
        <p:sp>
          <p:nvSpPr>
            <p:cNvPr id="13" name="Rectangle 12">
              <a:extLst>
                <a:ext uri="{FF2B5EF4-FFF2-40B4-BE49-F238E27FC236}">
                  <a16:creationId xmlns:a16="http://schemas.microsoft.com/office/drawing/2014/main" id="{0B831E69-A01C-4020-9618-CDE3F4BF53ED}"/>
                </a:ext>
              </a:extLst>
            </p:cNvPr>
            <p:cNvSpPr/>
            <p:nvPr/>
          </p:nvSpPr>
          <p:spPr>
            <a:xfrm>
              <a:off x="4695702" y="3868209"/>
              <a:ext cx="456873" cy="1252113"/>
            </a:xfrm>
            <a:prstGeom prst="rect">
              <a:avLst/>
            </a:prstGeom>
            <a:solidFill>
              <a:srgbClr val="4DB1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sp>
          <p:nvSpPr>
            <p:cNvPr id="18" name="Rectangle 17">
              <a:extLst>
                <a:ext uri="{FF2B5EF4-FFF2-40B4-BE49-F238E27FC236}">
                  <a16:creationId xmlns:a16="http://schemas.microsoft.com/office/drawing/2014/main" id="{7B9A6BF5-8F29-4609-88CA-CB4FA984E8D8}"/>
                </a:ext>
              </a:extLst>
            </p:cNvPr>
            <p:cNvSpPr/>
            <p:nvPr/>
          </p:nvSpPr>
          <p:spPr>
            <a:xfrm>
              <a:off x="4693562" y="3536093"/>
              <a:ext cx="466794" cy="338554"/>
            </a:xfrm>
            <a:prstGeom prst="rect">
              <a:avLst/>
            </a:prstGeom>
          </p:spPr>
          <p:txBody>
            <a:bodyPr wrap="none">
              <a:spAutoFit/>
            </a:bodyPr>
            <a:lstStyle/>
            <a:p>
              <a:pPr algn="ctr"/>
              <a:r>
                <a:rPr lang="en-GB" sz="1600" b="1" dirty="0"/>
                <a:t>2m</a:t>
              </a:r>
            </a:p>
          </p:txBody>
        </p:sp>
        <p:sp>
          <p:nvSpPr>
            <p:cNvPr id="19" name="Rectangle 18">
              <a:extLst>
                <a:ext uri="{FF2B5EF4-FFF2-40B4-BE49-F238E27FC236}">
                  <a16:creationId xmlns:a16="http://schemas.microsoft.com/office/drawing/2014/main" id="{F0898037-6118-4B26-B499-D06569D561F5}"/>
                </a:ext>
              </a:extLst>
            </p:cNvPr>
            <p:cNvSpPr/>
            <p:nvPr/>
          </p:nvSpPr>
          <p:spPr>
            <a:xfrm>
              <a:off x="4252340" y="4325376"/>
              <a:ext cx="457176" cy="338554"/>
            </a:xfrm>
            <a:prstGeom prst="rect">
              <a:avLst/>
            </a:prstGeom>
          </p:spPr>
          <p:txBody>
            <a:bodyPr wrap="none">
              <a:spAutoFit/>
            </a:bodyPr>
            <a:lstStyle/>
            <a:p>
              <a:r>
                <a:rPr lang="en-GB" sz="1600" b="1" dirty="0"/>
                <a:t>7m</a:t>
              </a:r>
            </a:p>
          </p:txBody>
        </p:sp>
      </p:grpSp>
      <p:grpSp>
        <p:nvGrpSpPr>
          <p:cNvPr id="76" name="Group 75">
            <a:extLst>
              <a:ext uri="{FF2B5EF4-FFF2-40B4-BE49-F238E27FC236}">
                <a16:creationId xmlns:a16="http://schemas.microsoft.com/office/drawing/2014/main" id="{1A719980-1134-48D5-AE02-F40C728C43F9}"/>
              </a:ext>
            </a:extLst>
          </p:cNvPr>
          <p:cNvGrpSpPr/>
          <p:nvPr/>
        </p:nvGrpSpPr>
        <p:grpSpPr>
          <a:xfrm>
            <a:off x="5418613" y="3755317"/>
            <a:ext cx="1094994" cy="1365005"/>
            <a:chOff x="5418613" y="3755317"/>
            <a:chExt cx="1094994" cy="1365005"/>
          </a:xfrm>
        </p:grpSpPr>
        <p:sp>
          <p:nvSpPr>
            <p:cNvPr id="14" name="Rectangle 13">
              <a:extLst>
                <a:ext uri="{FF2B5EF4-FFF2-40B4-BE49-F238E27FC236}">
                  <a16:creationId xmlns:a16="http://schemas.microsoft.com/office/drawing/2014/main" id="{2B536959-53B8-457E-8394-985652EB9607}"/>
                </a:ext>
              </a:extLst>
            </p:cNvPr>
            <p:cNvSpPr/>
            <p:nvPr/>
          </p:nvSpPr>
          <p:spPr>
            <a:xfrm>
              <a:off x="5851644" y="4076053"/>
              <a:ext cx="661963" cy="1044269"/>
            </a:xfrm>
            <a:prstGeom prst="rect">
              <a:avLst/>
            </a:prstGeom>
            <a:solidFill>
              <a:srgbClr val="6CBA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sp>
          <p:nvSpPr>
            <p:cNvPr id="20" name="Rectangle 19">
              <a:extLst>
                <a:ext uri="{FF2B5EF4-FFF2-40B4-BE49-F238E27FC236}">
                  <a16:creationId xmlns:a16="http://schemas.microsoft.com/office/drawing/2014/main" id="{0B0AFE86-E2C7-49D4-B4A8-777ADEAC2F03}"/>
                </a:ext>
              </a:extLst>
            </p:cNvPr>
            <p:cNvSpPr/>
            <p:nvPr/>
          </p:nvSpPr>
          <p:spPr>
            <a:xfrm>
              <a:off x="5949964" y="3755317"/>
              <a:ext cx="463588" cy="338554"/>
            </a:xfrm>
            <a:prstGeom prst="rect">
              <a:avLst/>
            </a:prstGeom>
          </p:spPr>
          <p:txBody>
            <a:bodyPr wrap="none">
              <a:spAutoFit/>
            </a:bodyPr>
            <a:lstStyle/>
            <a:p>
              <a:pPr algn="ctr"/>
              <a:r>
                <a:rPr lang="en-GB" sz="1600" b="1" dirty="0"/>
                <a:t>3m</a:t>
              </a:r>
            </a:p>
          </p:txBody>
        </p:sp>
        <p:sp>
          <p:nvSpPr>
            <p:cNvPr id="21" name="Rectangle 20">
              <a:extLst>
                <a:ext uri="{FF2B5EF4-FFF2-40B4-BE49-F238E27FC236}">
                  <a16:creationId xmlns:a16="http://schemas.microsoft.com/office/drawing/2014/main" id="{7EAC51C5-E2C4-43FB-8795-27948C45D77D}"/>
                </a:ext>
              </a:extLst>
            </p:cNvPr>
            <p:cNvSpPr/>
            <p:nvPr/>
          </p:nvSpPr>
          <p:spPr>
            <a:xfrm>
              <a:off x="5418613" y="4446255"/>
              <a:ext cx="470000" cy="338554"/>
            </a:xfrm>
            <a:prstGeom prst="rect">
              <a:avLst/>
            </a:prstGeom>
          </p:spPr>
          <p:txBody>
            <a:bodyPr wrap="none">
              <a:spAutoFit/>
            </a:bodyPr>
            <a:lstStyle/>
            <a:p>
              <a:r>
                <a:rPr lang="en-GB" sz="1600" b="1" dirty="0"/>
                <a:t>6m</a:t>
              </a:r>
            </a:p>
          </p:txBody>
        </p:sp>
      </p:grpSp>
      <p:grpSp>
        <p:nvGrpSpPr>
          <p:cNvPr id="77" name="Group 76">
            <a:extLst>
              <a:ext uri="{FF2B5EF4-FFF2-40B4-BE49-F238E27FC236}">
                <a16:creationId xmlns:a16="http://schemas.microsoft.com/office/drawing/2014/main" id="{6C5994D5-1427-4B8C-8CCA-3A615D678BAA}"/>
              </a:ext>
            </a:extLst>
          </p:cNvPr>
          <p:cNvGrpSpPr/>
          <p:nvPr/>
        </p:nvGrpSpPr>
        <p:grpSpPr>
          <a:xfrm>
            <a:off x="6716399" y="3917835"/>
            <a:ext cx="1200600" cy="1202487"/>
            <a:chOff x="6716399" y="3917835"/>
            <a:chExt cx="1200600" cy="1202487"/>
          </a:xfrm>
        </p:grpSpPr>
        <p:sp>
          <p:nvSpPr>
            <p:cNvPr id="15" name="Rectangle 14">
              <a:extLst>
                <a:ext uri="{FF2B5EF4-FFF2-40B4-BE49-F238E27FC236}">
                  <a16:creationId xmlns:a16="http://schemas.microsoft.com/office/drawing/2014/main" id="{35F81056-FB33-4618-AC69-2A9B87B7F549}"/>
                </a:ext>
              </a:extLst>
            </p:cNvPr>
            <p:cNvSpPr/>
            <p:nvPr/>
          </p:nvSpPr>
          <p:spPr>
            <a:xfrm>
              <a:off x="7130307" y="4226589"/>
              <a:ext cx="786692" cy="893733"/>
            </a:xfrm>
            <a:prstGeom prst="rect">
              <a:avLst/>
            </a:prstGeom>
            <a:solidFill>
              <a:srgbClr val="FFE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a:p>
          </p:txBody>
        </p:sp>
        <p:sp>
          <p:nvSpPr>
            <p:cNvPr id="22" name="Rectangle 21">
              <a:extLst>
                <a:ext uri="{FF2B5EF4-FFF2-40B4-BE49-F238E27FC236}">
                  <a16:creationId xmlns:a16="http://schemas.microsoft.com/office/drawing/2014/main" id="{19E64075-CAFC-4FA8-B5F0-8E1980B0D349}"/>
                </a:ext>
              </a:extLst>
            </p:cNvPr>
            <p:cNvSpPr/>
            <p:nvPr/>
          </p:nvSpPr>
          <p:spPr>
            <a:xfrm>
              <a:off x="7287708" y="3917835"/>
              <a:ext cx="474810" cy="338554"/>
            </a:xfrm>
            <a:prstGeom prst="rect">
              <a:avLst/>
            </a:prstGeom>
          </p:spPr>
          <p:txBody>
            <a:bodyPr wrap="none">
              <a:spAutoFit/>
            </a:bodyPr>
            <a:lstStyle/>
            <a:p>
              <a:pPr algn="ctr"/>
              <a:r>
                <a:rPr lang="en-GB" sz="1600" b="1" dirty="0"/>
                <a:t>4m</a:t>
              </a:r>
            </a:p>
          </p:txBody>
        </p:sp>
        <p:sp>
          <p:nvSpPr>
            <p:cNvPr id="23" name="Rectangle 22">
              <a:extLst>
                <a:ext uri="{FF2B5EF4-FFF2-40B4-BE49-F238E27FC236}">
                  <a16:creationId xmlns:a16="http://schemas.microsoft.com/office/drawing/2014/main" id="{E196CF8D-B3B4-414E-8E18-4615AD655462}"/>
                </a:ext>
              </a:extLst>
            </p:cNvPr>
            <p:cNvSpPr/>
            <p:nvPr/>
          </p:nvSpPr>
          <p:spPr>
            <a:xfrm>
              <a:off x="6716399" y="4513703"/>
              <a:ext cx="468398" cy="338554"/>
            </a:xfrm>
            <a:prstGeom prst="rect">
              <a:avLst/>
            </a:prstGeom>
          </p:spPr>
          <p:txBody>
            <a:bodyPr wrap="none">
              <a:spAutoFit/>
            </a:bodyPr>
            <a:lstStyle/>
            <a:p>
              <a:r>
                <a:rPr lang="en-GB" sz="1600" b="1" dirty="0"/>
                <a:t>5m</a:t>
              </a:r>
            </a:p>
          </p:txBody>
        </p:sp>
      </p:grpSp>
      <p:sp>
        <p:nvSpPr>
          <p:cNvPr id="45" name="Rectangle 44">
            <a:extLst>
              <a:ext uri="{FF2B5EF4-FFF2-40B4-BE49-F238E27FC236}">
                <a16:creationId xmlns:a16="http://schemas.microsoft.com/office/drawing/2014/main" id="{33FD796F-4CF7-4D83-B1C8-4B38A37EDE45}"/>
              </a:ext>
            </a:extLst>
          </p:cNvPr>
          <p:cNvSpPr/>
          <p:nvPr/>
        </p:nvSpPr>
        <p:spPr>
          <a:xfrm>
            <a:off x="755651" y="4341680"/>
            <a:ext cx="2019462" cy="1751145"/>
          </a:xfrm>
          <a:prstGeom prst="rect">
            <a:avLst/>
          </a:prstGeom>
          <a:solidFill>
            <a:schemeClr val="bg1"/>
          </a:solidFill>
          <a:ln w="28575">
            <a:solidFill>
              <a:srgbClr val="A872AF"/>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sz="1600" dirty="0">
                <a:solidFill>
                  <a:schemeClr val="tx1"/>
                </a:solidFill>
              </a:rPr>
              <a:t>How could you have worked this out systematically to make sure you didn’t miss any of the answers?</a:t>
            </a:r>
          </a:p>
        </p:txBody>
      </p:sp>
      <p:sp>
        <p:nvSpPr>
          <p:cNvPr id="39" name="Rectangle 38">
            <a:extLst>
              <a:ext uri="{FF2B5EF4-FFF2-40B4-BE49-F238E27FC236}">
                <a16:creationId xmlns:a16="http://schemas.microsoft.com/office/drawing/2014/main" id="{4056FC91-7B0F-47D4-BB86-1AA54C701DF5}"/>
              </a:ext>
            </a:extLst>
          </p:cNvPr>
          <p:cNvSpPr/>
          <p:nvPr/>
        </p:nvSpPr>
        <p:spPr>
          <a:xfrm>
            <a:off x="755651" y="2516321"/>
            <a:ext cx="2019462" cy="1825359"/>
          </a:xfrm>
          <a:prstGeom prst="rect">
            <a:avLst/>
          </a:prstGeom>
          <a:solidFill>
            <a:schemeClr val="bg1"/>
          </a:solidFill>
          <a:ln w="28575">
            <a:solidFill>
              <a:srgbClr val="00964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p>
            <a:pPr>
              <a:spcAft>
                <a:spcPts val="600"/>
              </a:spcAft>
            </a:pPr>
            <a:r>
              <a:rPr lang="en-GB" sz="1600" b="1" dirty="0">
                <a:solidFill>
                  <a:schemeClr val="tx1"/>
                </a:solidFill>
              </a:rPr>
              <a:t>The length and width must total 9m, as this is half of the perimeter.</a:t>
            </a:r>
          </a:p>
          <a:p>
            <a:pPr>
              <a:spcAft>
                <a:spcPts val="600"/>
              </a:spcAft>
            </a:pPr>
            <a:r>
              <a:rPr lang="en-GB" sz="1600" b="1" dirty="0">
                <a:solidFill>
                  <a:schemeClr val="tx1"/>
                </a:solidFill>
              </a:rPr>
              <a:t>Possible measurements are:</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39"/>
                                        </p:tgtEl>
                                      </p:cBhvr>
                                    </p:animEffect>
                                    <p:animScale>
                                      <p:cBhvr>
                                        <p:cTn id="10" dur="125" autoRev="1" fill="hold"/>
                                        <p:tgtEl>
                                          <p:spTgt spid="39"/>
                                        </p:tgtEl>
                                      </p:cBhvr>
                                      <p:by x="105000" y="105000"/>
                                    </p:animScale>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500"/>
                                        <p:tgtEl>
                                          <p:spTgt spid="79"/>
                                        </p:tgtEl>
                                      </p:cBhvr>
                                    </p:animEffect>
                                  </p:childTnLst>
                                </p:cTn>
                              </p:par>
                              <p:par>
                                <p:cTn id="15" presetID="10"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0"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9" grpId="0" animBg="1"/>
      <p:bldP spid="3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385"/>
          <a:stretch/>
        </p:blipFill>
        <p:spPr>
          <a:xfrm rot="1560000">
            <a:off x="2508223" y="2842890"/>
            <a:ext cx="786418" cy="2242038"/>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827" r="2827" b="26584"/>
          <a:stretch/>
        </p:blipFill>
        <p:spPr>
          <a:xfrm rot="1582258">
            <a:off x="1071760" y="2282339"/>
            <a:ext cx="1525558" cy="1679187"/>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8" name="Rectangle 17">
            <a:extLst>
              <a:ext uri="{FF2B5EF4-FFF2-40B4-BE49-F238E27FC236}">
                <a16:creationId xmlns:a16="http://schemas.microsoft.com/office/drawing/2014/main" id="{DAF08638-97A7-4768-820C-DD77C6AAD74B}"/>
              </a:ext>
            </a:extLst>
          </p:cNvPr>
          <p:cNvSpPr/>
          <p:nvPr/>
        </p:nvSpPr>
        <p:spPr>
          <a:xfrm>
            <a:off x="447429" y="670981"/>
            <a:ext cx="2652958" cy="337100"/>
          </a:xfrm>
          <a:prstGeom prst="rect">
            <a:avLst/>
          </a:prstGeom>
          <a:solidFill>
            <a:srgbClr val="072F54"/>
          </a:solidFill>
        </p:spPr>
        <p:txBody>
          <a:bodyPr wrap="square" lIns="180000" tIns="36000" rIns="180000" bIns="54000" anchor="ctr">
            <a:spAutoFit/>
          </a:bodyPr>
          <a:lstStyle/>
          <a:p>
            <a:r>
              <a:rPr lang="en-GB" sz="1600" b="1" dirty="0">
                <a:solidFill>
                  <a:schemeClr val="bg1"/>
                </a:solidFill>
              </a:rPr>
              <a:t>Perimeter of a Rectangle</a:t>
            </a:r>
          </a:p>
        </p:txBody>
      </p:sp>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307</TotalTime>
  <Words>496</Words>
  <Application>Microsoft Office PowerPoint</Application>
  <PresentationFormat>On-screen Show (4:3)</PresentationFormat>
  <Paragraphs>91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Tuffy-TTF</vt:lpstr>
      <vt:lpstr>Tuffy</vt:lpstr>
      <vt:lpstr>Twinkl</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Tarjinder Momi</cp:lastModifiedBy>
  <cp:revision>293</cp:revision>
  <dcterms:created xsi:type="dcterms:W3CDTF">2019-10-18T09:14:36Z</dcterms:created>
  <dcterms:modified xsi:type="dcterms:W3CDTF">2019-10-18T15:52:19Z</dcterms:modified>
</cp:coreProperties>
</file>