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5" r:id="rId2"/>
    <p:sldId id="276" r:id="rId3"/>
    <p:sldId id="278" r:id="rId4"/>
    <p:sldId id="279" r:id="rId5"/>
    <p:sldId id="289" r:id="rId6"/>
    <p:sldId id="282" r:id="rId7"/>
    <p:sldId id="290" r:id="rId8"/>
    <p:sldId id="291" r:id="rId9"/>
    <p:sldId id="288" r:id="rId10"/>
    <p:sldId id="277" r:id="rId11"/>
    <p:sldId id="286" r:id="rId12"/>
  </p:sldIdLst>
  <p:sldSz cx="9144000" cy="6858000" type="screen4x3"/>
  <p:notesSz cx="6858000" cy="9144000"/>
  <p:embeddedFontLst>
    <p:embeddedFont>
      <p:font typeface="Tuffy-TTF" panose="020B0603060100000000"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Tuffy" panose="020B0603060100000000" pitchFamily="34" charset="0"/>
      <p:regular r:id="rId23"/>
      <p:bold r:id="rId24"/>
      <p:italic r:id="rId25"/>
      <p:boldItalic r:id="rId26"/>
    </p:embeddedFont>
    <p:embeddedFont>
      <p:font typeface="Twinkl" pitchFamily="2"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32" userDrawn="1">
          <p15:clr>
            <a:srgbClr val="A4A3A4"/>
          </p15:clr>
        </p15:guide>
        <p15:guide id="8" pos="476" userDrawn="1">
          <p15:clr>
            <a:srgbClr val="A4A3A4"/>
          </p15:clr>
        </p15:guide>
        <p15:guide id="9" orient="horz" pos="47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3939"/>
    <a:srgbClr val="F08114"/>
    <a:srgbClr val="7768AC"/>
    <a:srgbClr val="85BE2F"/>
    <a:srgbClr val="6D9D27"/>
    <a:srgbClr val="DDBC87"/>
    <a:srgbClr val="EB5A19"/>
    <a:srgbClr val="645592"/>
    <a:srgbClr val="463D8C"/>
    <a:srgbClr val="4E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08"/>
      </p:cViewPr>
      <p:guideLst>
        <p:guide orient="horz" pos="2160"/>
        <p:guide pos="2880"/>
        <p:guide pos="340"/>
        <p:guide orient="horz" pos="3952"/>
        <p:guide pos="5420"/>
        <p:guide orient="horz" pos="332"/>
        <p:guide pos="476"/>
        <p:guide orient="horz" pos="472"/>
        <p:guide orient="horz" pos="3816"/>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05/09/2019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05/09/2019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96D3CC53-E0EC-4A68-954C-639D2B3E854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winkl.co.uk/resources/planit-maths-primary-teaching-resources-year-4/planit-maths-primary-teaching-resources-year-4-number---number-and-place-value/planit-maths-primary-teaching-resources-year-4-number---number-and-place-value-round-any-number-to-the-nearest-10-100-or-1000" TargetMode="Externa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404085"/>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Round any number to the nearest 10, 100 or 1000.</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Round any number to the nearest 10, 100 or 1000.</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027468"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Rounding to the Nearest 100</a:t>
            </a:r>
          </a:p>
        </p:txBody>
      </p:sp>
      <p:sp>
        <p:nvSpPr>
          <p:cNvPr id="2" name="TextBox 1"/>
          <p:cNvSpPr txBox="1"/>
          <p:nvPr/>
        </p:nvSpPr>
        <p:spPr>
          <a:xfrm>
            <a:off x="748683" y="1266072"/>
            <a:ext cx="7646633" cy="405683"/>
          </a:xfrm>
          <a:prstGeom prst="rect">
            <a:avLst/>
          </a:prstGeom>
          <a:solidFill>
            <a:srgbClr val="F18116"/>
          </a:solidFill>
          <a:ln w="19050">
            <a:solidFill>
              <a:srgbClr val="F18116"/>
            </a:solidFill>
          </a:ln>
        </p:spPr>
        <p:txBody>
          <a:bodyPr wrap="square" lIns="72000" tIns="0" rIns="72000" bIns="36000" rtlCol="0">
            <a:spAutoFit/>
          </a:bodyPr>
          <a:lstStyle/>
          <a:p>
            <a:pPr lvl="0" eaLnBrk="0" fontAlgn="base" hangingPunct="0">
              <a:spcBef>
                <a:spcPct val="0"/>
              </a:spcBef>
              <a:spcAft>
                <a:spcPct val="0"/>
              </a:spcAft>
            </a:pPr>
            <a:r>
              <a:rPr lang="en-GB" altLang="en-US" dirty="0">
                <a:solidFill>
                  <a:srgbClr val="000000"/>
                </a:solidFill>
                <a:ea typeface="Calibri" panose="020F0502020204030204" pitchFamily="34" charset="0"/>
                <a:cs typeface="Times New Roman" panose="02020603050405020304" pitchFamily="18" charset="0"/>
              </a:rPr>
              <a:t>Match each dragon egg to its correct position on the number line</a:t>
            </a:r>
            <a:r>
              <a:rPr lang="en-GB" altLang="en-US" sz="2400" dirty="0">
                <a:solidFill>
                  <a:srgbClr val="000000"/>
                </a:solidFill>
                <a:ea typeface="Calibri" panose="020F0502020204030204" pitchFamily="34" charset="0"/>
                <a:cs typeface="Times New Roman" panose="02020603050405020304" pitchFamily="18" charset="0"/>
              </a:rPr>
              <a:t>.</a:t>
            </a:r>
            <a:r>
              <a:rPr lang="en-GB" altLang="en-US" sz="1400" dirty="0">
                <a:ea typeface="Calibri" panose="020F0502020204030204" pitchFamily="34" charset="0"/>
                <a:cs typeface="Times New Roman" panose="02020603050405020304" pitchFamily="18" charset="0"/>
              </a:rPr>
              <a:t> </a:t>
            </a:r>
            <a:endParaRPr lang="en-GB" altLang="en-US" sz="800" dirty="0"/>
          </a:p>
        </p:txBody>
      </p:sp>
      <p:sp>
        <p:nvSpPr>
          <p:cNvPr id="97" name="Rectangle 96"/>
          <p:cNvSpPr/>
          <p:nvPr/>
        </p:nvSpPr>
        <p:spPr>
          <a:xfrm>
            <a:off x="347304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3473042"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AB80F0E-AD42-47B6-96EA-F4B69E549DF7}"/>
              </a:ext>
            </a:extLst>
          </p:cNvPr>
          <p:cNvGrpSpPr/>
          <p:nvPr/>
        </p:nvGrpSpPr>
        <p:grpSpPr>
          <a:xfrm>
            <a:off x="749643" y="1669409"/>
            <a:ext cx="7638707" cy="4479721"/>
            <a:chOff x="749643" y="1669409"/>
            <a:chExt cx="7638707" cy="4479721"/>
          </a:xfrm>
        </p:grpSpPr>
        <p:sp>
          <p:nvSpPr>
            <p:cNvPr id="9" name="Rectangle 8">
              <a:extLst>
                <a:ext uri="{FF2B5EF4-FFF2-40B4-BE49-F238E27FC236}">
                  <a16:creationId xmlns:a16="http://schemas.microsoft.com/office/drawing/2014/main" id="{E58E2C85-BE7F-40CE-9E00-7541289F8A18}"/>
                </a:ext>
              </a:extLst>
            </p:cNvPr>
            <p:cNvSpPr/>
            <p:nvPr/>
          </p:nvSpPr>
          <p:spPr>
            <a:xfrm>
              <a:off x="749643" y="1669409"/>
              <a:ext cx="7638707" cy="4479721"/>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D0667F1-0657-40F8-BC7F-B87A19ACE7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59" t="19719" r="5352" b="75716"/>
            <a:stretch/>
          </p:blipFill>
          <p:spPr>
            <a:xfrm>
              <a:off x="915494" y="5186245"/>
              <a:ext cx="7355456" cy="532294"/>
            </a:xfrm>
            <a:prstGeom prst="rect">
              <a:avLst/>
            </a:prstGeom>
          </p:spPr>
        </p:pic>
      </p:grpSp>
      <p:pic>
        <p:nvPicPr>
          <p:cNvPr id="120" name="Picture 119">
            <a:extLst>
              <a:ext uri="{FF2B5EF4-FFF2-40B4-BE49-F238E27FC236}">
                <a16:creationId xmlns:a16="http://schemas.microsoft.com/office/drawing/2014/main" id="{AC668827-B43D-4220-A2CA-BF623E9B6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16" y="1760530"/>
            <a:ext cx="1304912" cy="1688967"/>
          </a:xfrm>
          <a:prstGeom prst="rect">
            <a:avLst/>
          </a:prstGeom>
        </p:spPr>
      </p:pic>
      <p:pic>
        <p:nvPicPr>
          <p:cNvPr id="64" name="Picture 63">
            <a:extLst>
              <a:ext uri="{FF2B5EF4-FFF2-40B4-BE49-F238E27FC236}">
                <a16:creationId xmlns:a16="http://schemas.microsoft.com/office/drawing/2014/main" id="{41F0EC43-CE1D-4858-8104-BE3E48369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057" y="1760530"/>
            <a:ext cx="1304912" cy="1688967"/>
          </a:xfrm>
          <a:prstGeom prst="rect">
            <a:avLst/>
          </a:prstGeom>
        </p:spPr>
      </p:pic>
      <p:pic>
        <p:nvPicPr>
          <p:cNvPr id="65" name="Picture 64">
            <a:extLst>
              <a:ext uri="{FF2B5EF4-FFF2-40B4-BE49-F238E27FC236}">
                <a16:creationId xmlns:a16="http://schemas.microsoft.com/office/drawing/2014/main" id="{3DB48070-DF6B-470E-9A4B-6AABB8A35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2798" y="1760530"/>
            <a:ext cx="1304912" cy="1688967"/>
          </a:xfrm>
          <a:prstGeom prst="rect">
            <a:avLst/>
          </a:prstGeom>
        </p:spPr>
      </p:pic>
      <p:pic>
        <p:nvPicPr>
          <p:cNvPr id="66" name="Picture 65">
            <a:extLst>
              <a:ext uri="{FF2B5EF4-FFF2-40B4-BE49-F238E27FC236}">
                <a16:creationId xmlns:a16="http://schemas.microsoft.com/office/drawing/2014/main" id="{9FA9C87C-2B99-4EAF-AB88-2254318217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2539" y="1760530"/>
            <a:ext cx="1304912" cy="1688967"/>
          </a:xfrm>
          <a:prstGeom prst="rect">
            <a:avLst/>
          </a:prstGeom>
        </p:spPr>
      </p:pic>
      <p:pic>
        <p:nvPicPr>
          <p:cNvPr id="67" name="Picture 66">
            <a:extLst>
              <a:ext uri="{FF2B5EF4-FFF2-40B4-BE49-F238E27FC236}">
                <a16:creationId xmlns:a16="http://schemas.microsoft.com/office/drawing/2014/main" id="{3B0ADC79-39B1-42F2-9C17-D55B3631D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280" y="1760530"/>
            <a:ext cx="1304912" cy="1688967"/>
          </a:xfrm>
          <a:prstGeom prst="rect">
            <a:avLst/>
          </a:prstGeom>
        </p:spPr>
      </p:pic>
      <p:pic>
        <p:nvPicPr>
          <p:cNvPr id="68" name="Picture 67">
            <a:extLst>
              <a:ext uri="{FF2B5EF4-FFF2-40B4-BE49-F238E27FC236}">
                <a16:creationId xmlns:a16="http://schemas.microsoft.com/office/drawing/2014/main" id="{DE972D28-CD0E-4358-9AA8-5BA03BE30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2023" y="1760530"/>
            <a:ext cx="1304912" cy="1688967"/>
          </a:xfrm>
          <a:prstGeom prst="rect">
            <a:avLst/>
          </a:prstGeom>
        </p:spPr>
      </p:pic>
      <p:sp>
        <p:nvSpPr>
          <p:cNvPr id="10" name="Rectangle 9">
            <a:extLst>
              <a:ext uri="{FF2B5EF4-FFF2-40B4-BE49-F238E27FC236}">
                <a16:creationId xmlns:a16="http://schemas.microsoft.com/office/drawing/2014/main" id="{A8652288-75F4-482F-9985-0B76EE8FFDD7}"/>
              </a:ext>
            </a:extLst>
          </p:cNvPr>
          <p:cNvSpPr/>
          <p:nvPr/>
        </p:nvSpPr>
        <p:spPr>
          <a:xfrm>
            <a:off x="755650" y="5758728"/>
            <a:ext cx="614271" cy="369332"/>
          </a:xfrm>
          <a:prstGeom prst="rect">
            <a:avLst/>
          </a:prstGeom>
        </p:spPr>
        <p:txBody>
          <a:bodyPr wrap="none">
            <a:spAutoFit/>
          </a:bodyPr>
          <a:lstStyle/>
          <a:p>
            <a:r>
              <a:rPr lang="en-US" altLang="en-US" b="1" dirty="0">
                <a:ea typeface="Calibri" panose="020F0502020204030204" pitchFamily="34" charset="0"/>
                <a:cs typeface="Times New Roman" panose="02020603050405020304" pitchFamily="18" charset="0"/>
              </a:rPr>
              <a:t>400</a:t>
            </a:r>
            <a:endParaRPr lang="en-GB" b="1" dirty="0"/>
          </a:p>
        </p:txBody>
      </p:sp>
      <p:sp>
        <p:nvSpPr>
          <p:cNvPr id="15" name="Rectangle 14">
            <a:extLst>
              <a:ext uri="{FF2B5EF4-FFF2-40B4-BE49-F238E27FC236}">
                <a16:creationId xmlns:a16="http://schemas.microsoft.com/office/drawing/2014/main" id="{0404E57D-6490-4E94-89B5-E0B6DE19BD7E}"/>
              </a:ext>
            </a:extLst>
          </p:cNvPr>
          <p:cNvSpPr/>
          <p:nvPr/>
        </p:nvSpPr>
        <p:spPr>
          <a:xfrm>
            <a:off x="7774079" y="5743488"/>
            <a:ext cx="603050" cy="369332"/>
          </a:xfrm>
          <a:prstGeom prst="rect">
            <a:avLst/>
          </a:prstGeom>
        </p:spPr>
        <p:txBody>
          <a:bodyPr wrap="none">
            <a:spAutoFit/>
          </a:bodyPr>
          <a:lstStyle/>
          <a:p>
            <a:r>
              <a:rPr lang="en-US" altLang="en-US" b="1" dirty="0">
                <a:ea typeface="Calibri" panose="020F0502020204030204" pitchFamily="34" charset="0"/>
                <a:cs typeface="Times New Roman" panose="02020603050405020304" pitchFamily="18" charset="0"/>
              </a:rPr>
              <a:t>500</a:t>
            </a:r>
            <a:endParaRPr lang="en-GB" b="1" dirty="0"/>
          </a:p>
        </p:txBody>
      </p:sp>
      <p:sp>
        <p:nvSpPr>
          <p:cNvPr id="28" name="Rectangle 27">
            <a:extLst>
              <a:ext uri="{FF2B5EF4-FFF2-40B4-BE49-F238E27FC236}">
                <a16:creationId xmlns:a16="http://schemas.microsoft.com/office/drawing/2014/main" id="{D32E1E2F-251F-42FE-9C80-F13714849A08}"/>
              </a:ext>
            </a:extLst>
          </p:cNvPr>
          <p:cNvSpPr/>
          <p:nvPr/>
        </p:nvSpPr>
        <p:spPr>
          <a:xfrm>
            <a:off x="4759058" y="2458376"/>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481</a:t>
            </a:r>
          </a:p>
        </p:txBody>
      </p:sp>
      <p:sp>
        <p:nvSpPr>
          <p:cNvPr id="30" name="Rectangle 29">
            <a:extLst>
              <a:ext uri="{FF2B5EF4-FFF2-40B4-BE49-F238E27FC236}">
                <a16:creationId xmlns:a16="http://schemas.microsoft.com/office/drawing/2014/main" id="{CD399888-5E7D-4238-8E22-0A9A248D84F5}"/>
              </a:ext>
            </a:extLst>
          </p:cNvPr>
          <p:cNvSpPr/>
          <p:nvPr/>
        </p:nvSpPr>
        <p:spPr>
          <a:xfrm>
            <a:off x="7244088" y="2458376"/>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429</a:t>
            </a:r>
          </a:p>
        </p:txBody>
      </p:sp>
      <p:cxnSp>
        <p:nvCxnSpPr>
          <p:cNvPr id="19" name="Straight Arrow Connector 18">
            <a:extLst>
              <a:ext uri="{FF2B5EF4-FFF2-40B4-BE49-F238E27FC236}">
                <a16:creationId xmlns:a16="http://schemas.microsoft.com/office/drawing/2014/main" id="{C4E9B912-6629-417D-9FBA-149C0299CE9C}"/>
              </a:ext>
            </a:extLst>
          </p:cNvPr>
          <p:cNvCxnSpPr>
            <a:cxnSpLocks/>
          </p:cNvCxnSpPr>
          <p:nvPr/>
        </p:nvCxnSpPr>
        <p:spPr>
          <a:xfrm>
            <a:off x="1470221" y="2793936"/>
            <a:ext cx="119520" cy="2447429"/>
          </a:xfrm>
          <a:prstGeom prst="straightConnector1">
            <a:avLst/>
          </a:prstGeom>
          <a:ln w="28575">
            <a:solidFill>
              <a:srgbClr val="87BD3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0617511-7170-4CA5-B854-A27E1DCCE9E1}"/>
              </a:ext>
            </a:extLst>
          </p:cNvPr>
          <p:cNvCxnSpPr>
            <a:cxnSpLocks/>
          </p:cNvCxnSpPr>
          <p:nvPr/>
        </p:nvCxnSpPr>
        <p:spPr>
          <a:xfrm flipH="1">
            <a:off x="1119567" y="2835881"/>
            <a:ext cx="1623634" cy="2309231"/>
          </a:xfrm>
          <a:prstGeom prst="straightConnector1">
            <a:avLst/>
          </a:prstGeom>
          <a:ln w="28575">
            <a:solidFill>
              <a:srgbClr val="87BD3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16A4825-507E-4697-81C2-50DE27BAEEA5}"/>
              </a:ext>
            </a:extLst>
          </p:cNvPr>
          <p:cNvSpPr/>
          <p:nvPr/>
        </p:nvSpPr>
        <p:spPr>
          <a:xfrm>
            <a:off x="2274284" y="2458376"/>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400</a:t>
            </a:r>
          </a:p>
        </p:txBody>
      </p:sp>
      <p:sp>
        <p:nvSpPr>
          <p:cNvPr id="17" name="Rectangle 16">
            <a:extLst>
              <a:ext uri="{FF2B5EF4-FFF2-40B4-BE49-F238E27FC236}">
                <a16:creationId xmlns:a16="http://schemas.microsoft.com/office/drawing/2014/main" id="{379850CF-C62E-46C1-85D0-0F24BCF01459}"/>
              </a:ext>
            </a:extLst>
          </p:cNvPr>
          <p:cNvSpPr/>
          <p:nvPr/>
        </p:nvSpPr>
        <p:spPr>
          <a:xfrm>
            <a:off x="1031897" y="2458376"/>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407</a:t>
            </a:r>
          </a:p>
        </p:txBody>
      </p:sp>
      <p:sp>
        <p:nvSpPr>
          <p:cNvPr id="29" name="Rectangle 28">
            <a:extLst>
              <a:ext uri="{FF2B5EF4-FFF2-40B4-BE49-F238E27FC236}">
                <a16:creationId xmlns:a16="http://schemas.microsoft.com/office/drawing/2014/main" id="{46F295BC-0F96-473E-A4D7-820DFFB5ACC4}"/>
              </a:ext>
            </a:extLst>
          </p:cNvPr>
          <p:cNvSpPr/>
          <p:nvPr/>
        </p:nvSpPr>
        <p:spPr>
          <a:xfrm>
            <a:off x="6001447" y="2458376"/>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495</a:t>
            </a:r>
          </a:p>
        </p:txBody>
      </p:sp>
      <p:cxnSp>
        <p:nvCxnSpPr>
          <p:cNvPr id="99" name="Straight Arrow Connector 98">
            <a:extLst>
              <a:ext uri="{FF2B5EF4-FFF2-40B4-BE49-F238E27FC236}">
                <a16:creationId xmlns:a16="http://schemas.microsoft.com/office/drawing/2014/main" id="{04D31E90-215B-4EE8-B0E6-E172FBE3CD42}"/>
              </a:ext>
            </a:extLst>
          </p:cNvPr>
          <p:cNvCxnSpPr>
            <a:cxnSpLocks/>
          </p:cNvCxnSpPr>
          <p:nvPr/>
        </p:nvCxnSpPr>
        <p:spPr>
          <a:xfrm>
            <a:off x="3946606" y="2827492"/>
            <a:ext cx="1312688" cy="2310945"/>
          </a:xfrm>
          <a:prstGeom prst="straightConnector1">
            <a:avLst/>
          </a:prstGeom>
          <a:ln w="28575">
            <a:solidFill>
              <a:srgbClr val="87BD3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049F3EE-8FD9-4DA6-A4E4-3D441AFBE152}"/>
              </a:ext>
            </a:extLst>
          </p:cNvPr>
          <p:cNvSpPr/>
          <p:nvPr/>
        </p:nvSpPr>
        <p:spPr>
          <a:xfrm>
            <a:off x="3516671" y="2458376"/>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460</a:t>
            </a:r>
          </a:p>
        </p:txBody>
      </p:sp>
      <p:cxnSp>
        <p:nvCxnSpPr>
          <p:cNvPr id="102" name="Straight Arrow Connector 101">
            <a:extLst>
              <a:ext uri="{FF2B5EF4-FFF2-40B4-BE49-F238E27FC236}">
                <a16:creationId xmlns:a16="http://schemas.microsoft.com/office/drawing/2014/main" id="{3F0786F6-9450-4405-AB25-8216C1FEEEAD}"/>
              </a:ext>
            </a:extLst>
          </p:cNvPr>
          <p:cNvCxnSpPr>
            <a:cxnSpLocks/>
          </p:cNvCxnSpPr>
          <p:nvPr/>
        </p:nvCxnSpPr>
        <p:spPr>
          <a:xfrm>
            <a:off x="5197382" y="2835881"/>
            <a:ext cx="1519184" cy="2368923"/>
          </a:xfrm>
          <a:prstGeom prst="straightConnector1">
            <a:avLst/>
          </a:prstGeom>
          <a:ln w="28575">
            <a:solidFill>
              <a:srgbClr val="87BD3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65EA0FE-78C7-4194-B7BF-846267474C81}"/>
              </a:ext>
            </a:extLst>
          </p:cNvPr>
          <p:cNvCxnSpPr/>
          <p:nvPr/>
        </p:nvCxnSpPr>
        <p:spPr>
          <a:xfrm>
            <a:off x="1585162" y="5253318"/>
            <a:ext cx="0" cy="316753"/>
          </a:xfrm>
          <a:prstGeom prst="line">
            <a:avLst/>
          </a:prstGeom>
          <a:ln w="28575">
            <a:solidFill>
              <a:srgbClr val="87BD3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667A832-0439-4365-9B14-F06A3DC35CBD}"/>
              </a:ext>
            </a:extLst>
          </p:cNvPr>
          <p:cNvCxnSpPr>
            <a:cxnSpLocks/>
          </p:cNvCxnSpPr>
          <p:nvPr/>
        </p:nvCxnSpPr>
        <p:spPr>
          <a:xfrm>
            <a:off x="1102451" y="5162341"/>
            <a:ext cx="0" cy="532294"/>
          </a:xfrm>
          <a:prstGeom prst="line">
            <a:avLst/>
          </a:prstGeom>
          <a:ln w="28575">
            <a:solidFill>
              <a:srgbClr val="87BD3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BB28F75-65BE-4148-B281-2BAB50BD7FF8}"/>
              </a:ext>
            </a:extLst>
          </p:cNvPr>
          <p:cNvCxnSpPr>
            <a:cxnSpLocks/>
          </p:cNvCxnSpPr>
          <p:nvPr/>
        </p:nvCxnSpPr>
        <p:spPr>
          <a:xfrm>
            <a:off x="6439771" y="2829905"/>
            <a:ext cx="1242641" cy="2368923"/>
          </a:xfrm>
          <a:prstGeom prst="straightConnector1">
            <a:avLst/>
          </a:prstGeom>
          <a:ln w="28575">
            <a:solidFill>
              <a:srgbClr val="87BD3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D59AB9-B758-44A3-8E2D-353D9CDE7A4C}"/>
              </a:ext>
            </a:extLst>
          </p:cNvPr>
          <p:cNvCxnSpPr/>
          <p:nvPr/>
        </p:nvCxnSpPr>
        <p:spPr>
          <a:xfrm>
            <a:off x="6723532" y="5253318"/>
            <a:ext cx="0" cy="316753"/>
          </a:xfrm>
          <a:prstGeom prst="line">
            <a:avLst/>
          </a:prstGeom>
          <a:ln w="28575">
            <a:solidFill>
              <a:srgbClr val="87BD3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5141CF-D6E5-4B47-99E1-C49F4A4ABDDD}"/>
              </a:ext>
            </a:extLst>
          </p:cNvPr>
          <p:cNvCxnSpPr>
            <a:cxnSpLocks/>
          </p:cNvCxnSpPr>
          <p:nvPr/>
        </p:nvCxnSpPr>
        <p:spPr>
          <a:xfrm>
            <a:off x="5259294" y="5162341"/>
            <a:ext cx="0" cy="532294"/>
          </a:xfrm>
          <a:prstGeom prst="line">
            <a:avLst/>
          </a:prstGeom>
          <a:ln w="28575">
            <a:solidFill>
              <a:srgbClr val="87BD3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207098D-D7C2-438F-9DC6-F1F9861E4351}"/>
              </a:ext>
            </a:extLst>
          </p:cNvPr>
          <p:cNvCxnSpPr/>
          <p:nvPr/>
        </p:nvCxnSpPr>
        <p:spPr>
          <a:xfrm>
            <a:off x="7694364" y="5253318"/>
            <a:ext cx="0" cy="316753"/>
          </a:xfrm>
          <a:prstGeom prst="line">
            <a:avLst/>
          </a:prstGeom>
          <a:ln w="28575">
            <a:solidFill>
              <a:srgbClr val="87BD3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DEE6306-A145-4F98-82DA-2F892A659839}"/>
              </a:ext>
            </a:extLst>
          </p:cNvPr>
          <p:cNvCxnSpPr>
            <a:cxnSpLocks/>
          </p:cNvCxnSpPr>
          <p:nvPr/>
        </p:nvCxnSpPr>
        <p:spPr>
          <a:xfrm flipH="1">
            <a:off x="3150932" y="2835881"/>
            <a:ext cx="4553148" cy="2404080"/>
          </a:xfrm>
          <a:prstGeom prst="straightConnector1">
            <a:avLst/>
          </a:prstGeom>
          <a:ln w="28575">
            <a:solidFill>
              <a:srgbClr val="87BD3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F9741BD-8B26-452E-94D5-F7E2538F4E71}"/>
              </a:ext>
            </a:extLst>
          </p:cNvPr>
          <p:cNvCxnSpPr/>
          <p:nvPr/>
        </p:nvCxnSpPr>
        <p:spPr>
          <a:xfrm>
            <a:off x="3113098" y="5253318"/>
            <a:ext cx="0" cy="316753"/>
          </a:xfrm>
          <a:prstGeom prst="line">
            <a:avLst/>
          </a:prstGeom>
          <a:ln w="28575">
            <a:solidFill>
              <a:srgbClr val="87B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up)">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500"/>
                                        <p:tgtEl>
                                          <p:spTgt spid="3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up)">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wipe(up)">
                                      <p:cBhvr>
                                        <p:cTn id="25" dur="500"/>
                                        <p:tgtEl>
                                          <p:spTgt spid="99"/>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up)">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up)">
                                      <p:cBhvr>
                                        <p:cTn id="34" dur="500"/>
                                        <p:tgtEl>
                                          <p:spTgt spid="102"/>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up)">
                                      <p:cBhvr>
                                        <p:cTn id="43" dur="500"/>
                                        <p:tgtEl>
                                          <p:spTgt spid="55"/>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up)">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up)">
                                      <p:cBhvr>
                                        <p:cTn id="52" dur="500"/>
                                        <p:tgtEl>
                                          <p:spTgt spid="58"/>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up)">
                                      <p:cBhvr>
                                        <p:cTn id="5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41B492-5350-48CE-8C65-BCF4187474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542" y="5025006"/>
            <a:ext cx="2308313" cy="900348"/>
          </a:xfrm>
          <a:prstGeom prst="rect">
            <a:avLst/>
          </a:prstGeom>
        </p:spPr>
      </p:pic>
      <p:pic>
        <p:nvPicPr>
          <p:cNvPr id="38" name="Picture 37">
            <a:extLst>
              <a:ext uri="{FF2B5EF4-FFF2-40B4-BE49-F238E27FC236}">
                <a16:creationId xmlns:a16="http://schemas.microsoft.com/office/drawing/2014/main" id="{26E161D1-0488-430F-861F-F4E1B90A6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263" y="5025006"/>
            <a:ext cx="2308313" cy="900348"/>
          </a:xfrm>
          <a:prstGeom prst="rect">
            <a:avLst/>
          </a:prstGeom>
        </p:spPr>
      </p:pic>
      <p:sp>
        <p:nvSpPr>
          <p:cNvPr id="56" name="Rectangle 55">
            <a:extLst>
              <a:ext uri="{FF2B5EF4-FFF2-40B4-BE49-F238E27FC236}">
                <a16:creationId xmlns:a16="http://schemas.microsoft.com/office/drawing/2014/main" id="{5D212B80-9BF8-4960-8FDE-AB002AC4D2EB}"/>
              </a:ext>
            </a:extLst>
          </p:cNvPr>
          <p:cNvSpPr/>
          <p:nvPr/>
        </p:nvSpPr>
        <p:spPr>
          <a:xfrm>
            <a:off x="1064541" y="5547848"/>
            <a:ext cx="2308313" cy="377505"/>
          </a:xfrm>
          <a:prstGeom prst="rect">
            <a:avLst/>
          </a:prstGeom>
          <a:solidFill>
            <a:srgbClr val="F18116"/>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400</a:t>
            </a:r>
          </a:p>
        </p:txBody>
      </p:sp>
      <p:sp>
        <p:nvSpPr>
          <p:cNvPr id="59" name="Rectangle 58">
            <a:extLst>
              <a:ext uri="{FF2B5EF4-FFF2-40B4-BE49-F238E27FC236}">
                <a16:creationId xmlns:a16="http://schemas.microsoft.com/office/drawing/2014/main" id="{38781212-9D67-4C9F-AEA1-4831483F4DD9}"/>
              </a:ext>
            </a:extLst>
          </p:cNvPr>
          <p:cNvSpPr/>
          <p:nvPr/>
        </p:nvSpPr>
        <p:spPr>
          <a:xfrm>
            <a:off x="5868262" y="5547847"/>
            <a:ext cx="2308314" cy="377505"/>
          </a:xfrm>
          <a:prstGeom prst="rect">
            <a:avLst/>
          </a:prstGeom>
          <a:solidFill>
            <a:srgbClr val="F18116"/>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500</a:t>
            </a: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027468"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Rounding to the Nearest 100</a:t>
            </a:r>
          </a:p>
        </p:txBody>
      </p:sp>
      <p:sp>
        <p:nvSpPr>
          <p:cNvPr id="2" name="TextBox 1"/>
          <p:cNvSpPr txBox="1"/>
          <p:nvPr/>
        </p:nvSpPr>
        <p:spPr>
          <a:xfrm>
            <a:off x="748683" y="1307785"/>
            <a:ext cx="7646633" cy="590349"/>
          </a:xfrm>
          <a:prstGeom prst="rect">
            <a:avLst/>
          </a:prstGeom>
          <a:noFill/>
          <a:ln w="19050">
            <a:solidFill>
              <a:schemeClr val="bg1"/>
            </a:solidFill>
          </a:ln>
        </p:spPr>
        <p:txBody>
          <a:bodyPr wrap="square" lIns="72000" tIns="0" rIns="72000" bIns="36000" rtlCol="0" anchor="ctr">
            <a:spAutoFit/>
          </a:bodyPr>
          <a:lstStyle/>
          <a:p>
            <a:pPr lvl="0" eaLnBrk="0" fontAlgn="base" hangingPunct="0">
              <a:spcBef>
                <a:spcPct val="0"/>
              </a:spcBef>
              <a:spcAft>
                <a:spcPct val="0"/>
              </a:spcAft>
            </a:pPr>
            <a:r>
              <a:rPr lang="en-GB" altLang="en-US" dirty="0">
                <a:solidFill>
                  <a:srgbClr val="000000"/>
                </a:solidFill>
                <a:ea typeface="Calibri" panose="020F0502020204030204" pitchFamily="34" charset="0"/>
                <a:cs typeface="Times New Roman" panose="02020603050405020304" pitchFamily="18" charset="0"/>
              </a:rPr>
              <a:t>Now round each number to the nearest hundred to sort each egg into </a:t>
            </a:r>
            <a:br>
              <a:rPr lang="en-GB" altLang="en-US" dirty="0">
                <a:solidFill>
                  <a:srgbClr val="000000"/>
                </a:solidFill>
                <a:ea typeface="Calibri" panose="020F0502020204030204" pitchFamily="34" charset="0"/>
                <a:cs typeface="Times New Roman" panose="02020603050405020304" pitchFamily="18" charset="0"/>
              </a:rPr>
            </a:br>
            <a:r>
              <a:rPr lang="en-GB" altLang="en-US" dirty="0">
                <a:solidFill>
                  <a:srgbClr val="000000"/>
                </a:solidFill>
                <a:ea typeface="Calibri" panose="020F0502020204030204" pitchFamily="34" charset="0"/>
                <a:cs typeface="Times New Roman" panose="02020603050405020304" pitchFamily="18" charset="0"/>
              </a:rPr>
              <a:t>the correct nest.</a:t>
            </a:r>
            <a:endParaRPr lang="en-GB" altLang="en-US" sz="800" dirty="0"/>
          </a:p>
        </p:txBody>
      </p:sp>
      <p:sp>
        <p:nvSpPr>
          <p:cNvPr id="97" name="Rectangle 96"/>
          <p:cNvSpPr/>
          <p:nvPr/>
        </p:nvSpPr>
        <p:spPr>
          <a:xfrm>
            <a:off x="347304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3473042"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706DD2-B2DD-45FF-9DAD-70FFA9C9F5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8450">
            <a:off x="819429" y="2045934"/>
            <a:ext cx="1270470" cy="1644387"/>
          </a:xfrm>
          <a:prstGeom prst="rect">
            <a:avLst/>
          </a:prstGeom>
        </p:spPr>
      </p:pic>
      <p:pic>
        <p:nvPicPr>
          <p:cNvPr id="61" name="Picture 60">
            <a:extLst>
              <a:ext uri="{FF2B5EF4-FFF2-40B4-BE49-F238E27FC236}">
                <a16:creationId xmlns:a16="http://schemas.microsoft.com/office/drawing/2014/main" id="{9DF01623-257B-4511-A94A-269BBDCD6B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8450">
            <a:off x="2042805" y="2045934"/>
            <a:ext cx="1270470" cy="1644387"/>
          </a:xfrm>
          <a:prstGeom prst="rect">
            <a:avLst/>
          </a:prstGeom>
        </p:spPr>
      </p:pic>
      <p:pic>
        <p:nvPicPr>
          <p:cNvPr id="62" name="Picture 61">
            <a:extLst>
              <a:ext uri="{FF2B5EF4-FFF2-40B4-BE49-F238E27FC236}">
                <a16:creationId xmlns:a16="http://schemas.microsoft.com/office/drawing/2014/main" id="{DFB6136A-0465-4394-B02A-E3E2E7381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8450">
            <a:off x="3285035" y="2045934"/>
            <a:ext cx="1270470" cy="1644387"/>
          </a:xfrm>
          <a:prstGeom prst="rect">
            <a:avLst/>
          </a:prstGeom>
        </p:spPr>
      </p:pic>
      <p:pic>
        <p:nvPicPr>
          <p:cNvPr id="63" name="Picture 62">
            <a:extLst>
              <a:ext uri="{FF2B5EF4-FFF2-40B4-BE49-F238E27FC236}">
                <a16:creationId xmlns:a16="http://schemas.microsoft.com/office/drawing/2014/main" id="{88417E0F-D24B-4846-A884-D691E7732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8450">
            <a:off x="4536692" y="2045934"/>
            <a:ext cx="1270470" cy="1644387"/>
          </a:xfrm>
          <a:prstGeom prst="rect">
            <a:avLst/>
          </a:prstGeom>
          <a:noFill/>
        </p:spPr>
      </p:pic>
      <p:pic>
        <p:nvPicPr>
          <p:cNvPr id="64" name="Picture 63">
            <a:extLst>
              <a:ext uri="{FF2B5EF4-FFF2-40B4-BE49-F238E27FC236}">
                <a16:creationId xmlns:a16="http://schemas.microsoft.com/office/drawing/2014/main" id="{AA925F3E-1CD8-4FFF-99A1-9ADD84071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8450">
            <a:off x="5788349" y="2036507"/>
            <a:ext cx="1270470" cy="1644387"/>
          </a:xfrm>
          <a:prstGeom prst="rect">
            <a:avLst/>
          </a:prstGeom>
        </p:spPr>
      </p:pic>
      <p:pic>
        <p:nvPicPr>
          <p:cNvPr id="67" name="Picture 66">
            <a:extLst>
              <a:ext uri="{FF2B5EF4-FFF2-40B4-BE49-F238E27FC236}">
                <a16:creationId xmlns:a16="http://schemas.microsoft.com/office/drawing/2014/main" id="{C12F7002-EABF-4E42-9775-DB55B4E91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8450">
            <a:off x="7049431" y="2045934"/>
            <a:ext cx="1270470" cy="1644387"/>
          </a:xfrm>
          <a:prstGeom prst="rect">
            <a:avLst/>
          </a:prstGeom>
        </p:spPr>
      </p:pic>
      <p:sp>
        <p:nvSpPr>
          <p:cNvPr id="28" name="Rectangle 27">
            <a:extLst>
              <a:ext uri="{FF2B5EF4-FFF2-40B4-BE49-F238E27FC236}">
                <a16:creationId xmlns:a16="http://schemas.microsoft.com/office/drawing/2014/main" id="{D32E1E2F-251F-42FE-9C80-F13714849A08}"/>
              </a:ext>
            </a:extLst>
          </p:cNvPr>
          <p:cNvSpPr/>
          <p:nvPr/>
        </p:nvSpPr>
        <p:spPr>
          <a:xfrm>
            <a:off x="4759059" y="2799438"/>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481</a:t>
            </a:r>
          </a:p>
        </p:txBody>
      </p:sp>
      <p:sp>
        <p:nvSpPr>
          <p:cNvPr id="30" name="Rectangle 29">
            <a:extLst>
              <a:ext uri="{FF2B5EF4-FFF2-40B4-BE49-F238E27FC236}">
                <a16:creationId xmlns:a16="http://schemas.microsoft.com/office/drawing/2014/main" id="{CD399888-5E7D-4238-8E22-0A9A248D84F5}"/>
              </a:ext>
            </a:extLst>
          </p:cNvPr>
          <p:cNvSpPr/>
          <p:nvPr/>
        </p:nvSpPr>
        <p:spPr>
          <a:xfrm>
            <a:off x="7244089" y="2799438"/>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429</a:t>
            </a:r>
          </a:p>
        </p:txBody>
      </p:sp>
      <p:sp>
        <p:nvSpPr>
          <p:cNvPr id="26" name="Rectangle 25">
            <a:extLst>
              <a:ext uri="{FF2B5EF4-FFF2-40B4-BE49-F238E27FC236}">
                <a16:creationId xmlns:a16="http://schemas.microsoft.com/office/drawing/2014/main" id="{C16A4825-507E-4697-81C2-50DE27BAEEA5}"/>
              </a:ext>
            </a:extLst>
          </p:cNvPr>
          <p:cNvSpPr/>
          <p:nvPr/>
        </p:nvSpPr>
        <p:spPr>
          <a:xfrm>
            <a:off x="2274285" y="2799438"/>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400</a:t>
            </a:r>
          </a:p>
        </p:txBody>
      </p:sp>
      <p:sp>
        <p:nvSpPr>
          <p:cNvPr id="17" name="Rectangle 16">
            <a:extLst>
              <a:ext uri="{FF2B5EF4-FFF2-40B4-BE49-F238E27FC236}">
                <a16:creationId xmlns:a16="http://schemas.microsoft.com/office/drawing/2014/main" id="{379850CF-C62E-46C1-85D0-0F24BCF01459}"/>
              </a:ext>
            </a:extLst>
          </p:cNvPr>
          <p:cNvSpPr/>
          <p:nvPr/>
        </p:nvSpPr>
        <p:spPr>
          <a:xfrm>
            <a:off x="1031898" y="2799438"/>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407</a:t>
            </a:r>
          </a:p>
        </p:txBody>
      </p:sp>
      <p:sp>
        <p:nvSpPr>
          <p:cNvPr id="29" name="Rectangle 28">
            <a:extLst>
              <a:ext uri="{FF2B5EF4-FFF2-40B4-BE49-F238E27FC236}">
                <a16:creationId xmlns:a16="http://schemas.microsoft.com/office/drawing/2014/main" id="{46F295BC-0F96-473E-A4D7-820DFFB5ACC4}"/>
              </a:ext>
            </a:extLst>
          </p:cNvPr>
          <p:cNvSpPr/>
          <p:nvPr/>
        </p:nvSpPr>
        <p:spPr>
          <a:xfrm>
            <a:off x="6001448" y="2799438"/>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495</a:t>
            </a:r>
          </a:p>
        </p:txBody>
      </p:sp>
      <p:sp>
        <p:nvSpPr>
          <p:cNvPr id="27" name="Rectangle 26">
            <a:extLst>
              <a:ext uri="{FF2B5EF4-FFF2-40B4-BE49-F238E27FC236}">
                <a16:creationId xmlns:a16="http://schemas.microsoft.com/office/drawing/2014/main" id="{1049F3EE-8FD9-4DA6-A4E4-3D441AFBE152}"/>
              </a:ext>
            </a:extLst>
          </p:cNvPr>
          <p:cNvSpPr/>
          <p:nvPr/>
        </p:nvSpPr>
        <p:spPr>
          <a:xfrm>
            <a:off x="3516672" y="2799438"/>
            <a:ext cx="876648" cy="377505"/>
          </a:xfrm>
          <a:prstGeom prst="rect">
            <a:avLst/>
          </a:prstGeom>
          <a:solidFill>
            <a:schemeClr val="bg1"/>
          </a:solidFill>
          <a:ln w="28575">
            <a:solidFill>
              <a:srgbClr val="F18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460</a:t>
            </a:r>
          </a:p>
        </p:txBody>
      </p:sp>
    </p:spTree>
    <p:extLst>
      <p:ext uri="{BB962C8B-B14F-4D97-AF65-F5344CB8AC3E}">
        <p14:creationId xmlns:p14="http://schemas.microsoft.com/office/powerpoint/2010/main" val="110560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3.7037E-7 L 0.07969 0.36273 " pathEditMode="relative" rAng="0" ptsTypes="AA">
                                      <p:cBhvr>
                                        <p:cTn id="6" dur="2000" fill="hold"/>
                                        <p:tgtEl>
                                          <p:spTgt spid="17"/>
                                        </p:tgtEl>
                                        <p:attrNameLst>
                                          <p:attrName>ppt_x</p:attrName>
                                          <p:attrName>ppt_y</p:attrName>
                                        </p:attrNameLst>
                                      </p:cBhvr>
                                      <p:rCtr x="3976" y="1812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38889E-6 3.7037E-7 L -0.05538 0.2919 " pathEditMode="relative" rAng="0" ptsTypes="AA">
                                      <p:cBhvr>
                                        <p:cTn id="10" dur="2000" fill="hold"/>
                                        <p:tgtEl>
                                          <p:spTgt spid="26"/>
                                        </p:tgtEl>
                                        <p:attrNameLst>
                                          <p:attrName>ppt_x</p:attrName>
                                          <p:attrName>ppt_y</p:attrName>
                                        </p:attrNameLst>
                                      </p:cBhvr>
                                      <p:rCtr x="-2778" y="145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72222E-6 3.7037E-7 L 0.3335 0.36389 " pathEditMode="relative" rAng="0" ptsTypes="AA">
                                      <p:cBhvr>
                                        <p:cTn id="14" dur="2000" fill="hold"/>
                                        <p:tgtEl>
                                          <p:spTgt spid="27"/>
                                        </p:tgtEl>
                                        <p:attrNameLst>
                                          <p:attrName>ppt_x</p:attrName>
                                          <p:attrName>ppt_y</p:attrName>
                                        </p:attrNameLst>
                                      </p:cBhvr>
                                      <p:rCtr x="16667" y="181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7778E-6 3.7037E-7 L 0.19861 0.29051 " pathEditMode="relative" rAng="0" ptsTypes="AA">
                                      <p:cBhvr>
                                        <p:cTn id="18" dur="2000" fill="hold"/>
                                        <p:tgtEl>
                                          <p:spTgt spid="28"/>
                                        </p:tgtEl>
                                        <p:attrNameLst>
                                          <p:attrName>ppt_x</p:attrName>
                                          <p:attrName>ppt_y</p:attrName>
                                        </p:attrNameLst>
                                      </p:cBhvr>
                                      <p:rCtr x="9931" y="1451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33333E-6 3.7037E-7 L 0.06284 0.21829 " pathEditMode="relative" rAng="0" ptsTypes="AA">
                                      <p:cBhvr>
                                        <p:cTn id="22" dur="2000" fill="hold"/>
                                        <p:tgtEl>
                                          <p:spTgt spid="29"/>
                                        </p:tgtEl>
                                        <p:attrNameLst>
                                          <p:attrName>ppt_x</p:attrName>
                                          <p:attrName>ppt_y</p:attrName>
                                        </p:attrNameLst>
                                      </p:cBhvr>
                                      <p:rCtr x="3142" y="1090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6 3.7037E-7 L -0.59878 0.21829 " pathEditMode="relative" rAng="0" ptsTypes="AA">
                                      <p:cBhvr>
                                        <p:cTn id="26" dur="2000" fill="hold"/>
                                        <p:tgtEl>
                                          <p:spTgt spid="30"/>
                                        </p:tgtEl>
                                        <p:attrNameLst>
                                          <p:attrName>ppt_x</p:attrName>
                                          <p:attrName>ppt_y</p:attrName>
                                        </p:attrNameLst>
                                      </p:cBhvr>
                                      <p:rCtr x="-29948" y="10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26" grpId="0" animBg="1"/>
      <p:bldP spid="17" grpId="0" animBg="1"/>
      <p:bldP spid="29"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517E1F41-53EC-4A38-9C4F-2289021A39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73642">
            <a:off x="5821816" y="1803785"/>
            <a:ext cx="2825584" cy="3657194"/>
          </a:xfrm>
          <a:prstGeom prst="rect">
            <a:avLst/>
          </a:prstGeom>
        </p:spPr>
      </p:pic>
      <p:pic>
        <p:nvPicPr>
          <p:cNvPr id="48" name="Picture 47">
            <a:extLst>
              <a:ext uri="{FF2B5EF4-FFF2-40B4-BE49-F238E27FC236}">
                <a16:creationId xmlns:a16="http://schemas.microsoft.com/office/drawing/2014/main" id="{0950CE0C-2DBF-43D5-95E2-1EE114609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9851">
            <a:off x="3184069" y="1826025"/>
            <a:ext cx="2755350" cy="3566290"/>
          </a:xfrm>
          <a:prstGeom prst="rect">
            <a:avLst/>
          </a:prstGeom>
        </p:spPr>
      </p:pic>
      <p:pic>
        <p:nvPicPr>
          <p:cNvPr id="44" name="Picture 43">
            <a:extLst>
              <a:ext uri="{FF2B5EF4-FFF2-40B4-BE49-F238E27FC236}">
                <a16:creationId xmlns:a16="http://schemas.microsoft.com/office/drawing/2014/main" id="{58E996B0-B756-413D-97FB-D0B65F9204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19" y="1826024"/>
            <a:ext cx="2755351" cy="3566290"/>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TextBox 6">
            <a:extLst>
              <a:ext uri="{FF2B5EF4-FFF2-40B4-BE49-F238E27FC236}">
                <a16:creationId xmlns:a16="http://schemas.microsoft.com/office/drawing/2014/main" id="{82D9D1AD-7C37-43FB-872A-ADD3DF6E9FBA}"/>
              </a:ext>
            </a:extLst>
          </p:cNvPr>
          <p:cNvSpPr txBox="1"/>
          <p:nvPr/>
        </p:nvSpPr>
        <p:spPr>
          <a:xfrm>
            <a:off x="748683" y="1266072"/>
            <a:ext cx="7646633" cy="626701"/>
          </a:xfrm>
          <a:prstGeom prst="rect">
            <a:avLst/>
          </a:prstGeom>
          <a:noFill/>
          <a:ln w="19050">
            <a:noFill/>
          </a:ln>
        </p:spPr>
        <p:txBody>
          <a:bodyPr wrap="square" lIns="72000" tIns="36000" rIns="72000" bIns="36000" rtlCol="0">
            <a:spAutoFit/>
          </a:bodyPr>
          <a:lstStyle/>
          <a:p>
            <a:pPr lvl="0" eaLnBrk="0" fontAlgn="base" hangingPunct="0">
              <a:spcBef>
                <a:spcPct val="0"/>
              </a:spcBef>
              <a:spcAft>
                <a:spcPct val="0"/>
              </a:spcAft>
            </a:pPr>
            <a:r>
              <a:rPr lang="en-GB" dirty="0"/>
              <a:t>Look at the number represented in each dragon egg and round it to the </a:t>
            </a:r>
            <a:r>
              <a:rPr lang="en-GB"/>
              <a:t>nearest hundred. </a:t>
            </a:r>
            <a:endParaRPr lang="en-GB" altLang="en-US" sz="800" dirty="0"/>
          </a:p>
        </p:txBody>
      </p:sp>
      <p:sp>
        <p:nvSpPr>
          <p:cNvPr id="12" name="Rectangle: Rounded Corners 11">
            <a:extLst>
              <a:ext uri="{FF2B5EF4-FFF2-40B4-BE49-F238E27FC236}">
                <a16:creationId xmlns:a16="http://schemas.microsoft.com/office/drawing/2014/main" id="{9074F508-0913-4332-8844-EDCBF599CD81}"/>
              </a:ext>
            </a:extLst>
          </p:cNvPr>
          <p:cNvSpPr/>
          <p:nvPr/>
        </p:nvSpPr>
        <p:spPr>
          <a:xfrm>
            <a:off x="1390747" y="3542327"/>
            <a:ext cx="897774" cy="611995"/>
          </a:xfrm>
          <a:prstGeom prst="roundRect">
            <a:avLst/>
          </a:prstGeom>
          <a:solidFill>
            <a:srgbClr val="463D8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b="1" dirty="0">
                <a:solidFill>
                  <a:schemeClr val="bg1"/>
                </a:solidFill>
              </a:rPr>
              <a:t>969</a:t>
            </a:r>
          </a:p>
        </p:txBody>
      </p:sp>
      <p:pic>
        <p:nvPicPr>
          <p:cNvPr id="13" name="Picture 12">
            <a:extLst>
              <a:ext uri="{FF2B5EF4-FFF2-40B4-BE49-F238E27FC236}">
                <a16:creationId xmlns:a16="http://schemas.microsoft.com/office/drawing/2014/main" id="{0A4E0D81-F0E8-45EF-B146-1991F05E1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1561" y="4085774"/>
            <a:ext cx="499010" cy="899597"/>
          </a:xfrm>
          <a:prstGeom prst="rect">
            <a:avLst/>
          </a:prstGeom>
        </p:spPr>
      </p:pic>
      <p:pic>
        <p:nvPicPr>
          <p:cNvPr id="18" name="Picture 17">
            <a:extLst>
              <a:ext uri="{FF2B5EF4-FFF2-40B4-BE49-F238E27FC236}">
                <a16:creationId xmlns:a16="http://schemas.microsoft.com/office/drawing/2014/main" id="{232A3E14-3FD4-4FC7-AC09-CDF2843B7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398" y="4085774"/>
            <a:ext cx="499010" cy="899597"/>
          </a:xfrm>
          <a:prstGeom prst="rect">
            <a:avLst/>
          </a:prstGeom>
        </p:spPr>
      </p:pic>
      <p:pic>
        <p:nvPicPr>
          <p:cNvPr id="16" name="Picture 15">
            <a:extLst>
              <a:ext uri="{FF2B5EF4-FFF2-40B4-BE49-F238E27FC236}">
                <a16:creationId xmlns:a16="http://schemas.microsoft.com/office/drawing/2014/main" id="{10D44FF8-AD5F-433C-92B2-5AE3759B93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6246" y="2325678"/>
            <a:ext cx="429907" cy="315638"/>
          </a:xfrm>
          <a:prstGeom prst="rect">
            <a:avLst/>
          </a:prstGeom>
        </p:spPr>
      </p:pic>
      <p:grpSp>
        <p:nvGrpSpPr>
          <p:cNvPr id="21" name="Group 20">
            <a:extLst>
              <a:ext uri="{FF2B5EF4-FFF2-40B4-BE49-F238E27FC236}">
                <a16:creationId xmlns:a16="http://schemas.microsoft.com/office/drawing/2014/main" id="{018AA98E-1CA5-470A-92B2-C541FDF002C4}"/>
              </a:ext>
            </a:extLst>
          </p:cNvPr>
          <p:cNvGrpSpPr/>
          <p:nvPr/>
        </p:nvGrpSpPr>
        <p:grpSpPr>
          <a:xfrm>
            <a:off x="6587568" y="2661797"/>
            <a:ext cx="618395" cy="618395"/>
            <a:chOff x="5619591" y="1982289"/>
            <a:chExt cx="618395" cy="618395"/>
          </a:xfrm>
        </p:grpSpPr>
        <p:sp>
          <p:nvSpPr>
            <p:cNvPr id="17" name="Oval 16">
              <a:extLst>
                <a:ext uri="{FF2B5EF4-FFF2-40B4-BE49-F238E27FC236}">
                  <a16:creationId xmlns:a16="http://schemas.microsoft.com/office/drawing/2014/main" id="{1D672E9F-78CB-4A15-9205-5A76A5B532B0}"/>
                </a:ext>
              </a:extLst>
            </p:cNvPr>
            <p:cNvSpPr/>
            <p:nvPr/>
          </p:nvSpPr>
          <p:spPr>
            <a:xfrm>
              <a:off x="5619591" y="1982289"/>
              <a:ext cx="618395" cy="618395"/>
            </a:xfrm>
            <a:prstGeom prst="ellipse">
              <a:avLst/>
            </a:prstGeom>
            <a:solidFill>
              <a:srgbClr val="F0811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CEAFDF94-FB55-40F9-9F86-A9BA69F80A0A}"/>
                </a:ext>
              </a:extLst>
            </p:cNvPr>
            <p:cNvSpPr/>
            <p:nvPr/>
          </p:nvSpPr>
          <p:spPr>
            <a:xfrm>
              <a:off x="5648103" y="2106821"/>
              <a:ext cx="561372" cy="369332"/>
            </a:xfrm>
            <a:prstGeom prst="rect">
              <a:avLst/>
            </a:prstGeom>
          </p:spPr>
          <p:txBody>
            <a:bodyPr wrap="none">
              <a:spAutoFit/>
            </a:bodyPr>
            <a:lstStyle/>
            <a:p>
              <a:pPr algn="ctr"/>
              <a:r>
                <a:rPr lang="en-GB" dirty="0"/>
                <a:t>100</a:t>
              </a:r>
            </a:p>
          </p:txBody>
        </p:sp>
      </p:grpSp>
      <p:grpSp>
        <p:nvGrpSpPr>
          <p:cNvPr id="25" name="Group 24">
            <a:extLst>
              <a:ext uri="{FF2B5EF4-FFF2-40B4-BE49-F238E27FC236}">
                <a16:creationId xmlns:a16="http://schemas.microsoft.com/office/drawing/2014/main" id="{9C31BD0C-4938-4CBA-85BC-178785F6C810}"/>
              </a:ext>
            </a:extLst>
          </p:cNvPr>
          <p:cNvGrpSpPr/>
          <p:nvPr/>
        </p:nvGrpSpPr>
        <p:grpSpPr>
          <a:xfrm>
            <a:off x="7283855" y="2661797"/>
            <a:ext cx="618395" cy="618395"/>
            <a:chOff x="5619591" y="1982289"/>
            <a:chExt cx="618395" cy="618395"/>
          </a:xfrm>
        </p:grpSpPr>
        <p:sp>
          <p:nvSpPr>
            <p:cNvPr id="26" name="Oval 25">
              <a:extLst>
                <a:ext uri="{FF2B5EF4-FFF2-40B4-BE49-F238E27FC236}">
                  <a16:creationId xmlns:a16="http://schemas.microsoft.com/office/drawing/2014/main" id="{946770C1-B3FF-4A27-822F-751469BDEF17}"/>
                </a:ext>
              </a:extLst>
            </p:cNvPr>
            <p:cNvSpPr/>
            <p:nvPr/>
          </p:nvSpPr>
          <p:spPr>
            <a:xfrm>
              <a:off x="5619591" y="1982289"/>
              <a:ext cx="618395" cy="618395"/>
            </a:xfrm>
            <a:prstGeom prst="ellipse">
              <a:avLst/>
            </a:prstGeom>
            <a:solidFill>
              <a:srgbClr val="F0811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1BCBD140-D593-4B03-B99B-8A17C0C8360F}"/>
                </a:ext>
              </a:extLst>
            </p:cNvPr>
            <p:cNvSpPr/>
            <p:nvPr/>
          </p:nvSpPr>
          <p:spPr>
            <a:xfrm>
              <a:off x="5648103" y="2106821"/>
              <a:ext cx="561372" cy="369332"/>
            </a:xfrm>
            <a:prstGeom prst="rect">
              <a:avLst/>
            </a:prstGeom>
          </p:spPr>
          <p:txBody>
            <a:bodyPr wrap="none">
              <a:spAutoFit/>
            </a:bodyPr>
            <a:lstStyle/>
            <a:p>
              <a:pPr algn="ctr"/>
              <a:r>
                <a:rPr lang="en-GB" dirty="0"/>
                <a:t>100</a:t>
              </a:r>
            </a:p>
          </p:txBody>
        </p:sp>
      </p:grpSp>
      <p:grpSp>
        <p:nvGrpSpPr>
          <p:cNvPr id="28" name="Group 27">
            <a:extLst>
              <a:ext uri="{FF2B5EF4-FFF2-40B4-BE49-F238E27FC236}">
                <a16:creationId xmlns:a16="http://schemas.microsoft.com/office/drawing/2014/main" id="{868BB2B8-F8E6-4FBF-83EA-2EF649D0EB53}"/>
              </a:ext>
            </a:extLst>
          </p:cNvPr>
          <p:cNvGrpSpPr/>
          <p:nvPr/>
        </p:nvGrpSpPr>
        <p:grpSpPr>
          <a:xfrm>
            <a:off x="6193285" y="3444363"/>
            <a:ext cx="618395" cy="618395"/>
            <a:chOff x="5619591" y="1982289"/>
            <a:chExt cx="618395" cy="618395"/>
          </a:xfrm>
        </p:grpSpPr>
        <p:sp>
          <p:nvSpPr>
            <p:cNvPr id="29" name="Oval 28">
              <a:extLst>
                <a:ext uri="{FF2B5EF4-FFF2-40B4-BE49-F238E27FC236}">
                  <a16:creationId xmlns:a16="http://schemas.microsoft.com/office/drawing/2014/main" id="{057130E3-F26D-4504-85FF-3BF9ED4A0E97}"/>
                </a:ext>
              </a:extLst>
            </p:cNvPr>
            <p:cNvSpPr/>
            <p:nvPr/>
          </p:nvSpPr>
          <p:spPr>
            <a:xfrm>
              <a:off x="5619591" y="1982289"/>
              <a:ext cx="618395" cy="618395"/>
            </a:xfrm>
            <a:prstGeom prst="ellipse">
              <a:avLst/>
            </a:prstGeom>
            <a:solidFill>
              <a:srgbClr val="FFE7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EBD25E68-5BD6-435F-B4A5-4EBF5D775EF3}"/>
                </a:ext>
              </a:extLst>
            </p:cNvPr>
            <p:cNvSpPr/>
            <p:nvPr/>
          </p:nvSpPr>
          <p:spPr>
            <a:xfrm>
              <a:off x="5720238" y="2106821"/>
              <a:ext cx="417102" cy="369332"/>
            </a:xfrm>
            <a:prstGeom prst="rect">
              <a:avLst/>
            </a:prstGeom>
          </p:spPr>
          <p:txBody>
            <a:bodyPr wrap="none">
              <a:spAutoFit/>
            </a:bodyPr>
            <a:lstStyle/>
            <a:p>
              <a:pPr algn="ctr"/>
              <a:r>
                <a:rPr lang="en-GB" dirty="0"/>
                <a:t>10</a:t>
              </a:r>
            </a:p>
          </p:txBody>
        </p:sp>
      </p:grpSp>
      <p:grpSp>
        <p:nvGrpSpPr>
          <p:cNvPr id="32" name="Group 31">
            <a:extLst>
              <a:ext uri="{FF2B5EF4-FFF2-40B4-BE49-F238E27FC236}">
                <a16:creationId xmlns:a16="http://schemas.microsoft.com/office/drawing/2014/main" id="{895D0B9B-7968-4CE5-9D6F-48D18F6FC97E}"/>
              </a:ext>
            </a:extLst>
          </p:cNvPr>
          <p:cNvGrpSpPr/>
          <p:nvPr/>
        </p:nvGrpSpPr>
        <p:grpSpPr>
          <a:xfrm>
            <a:off x="6889572" y="3444363"/>
            <a:ext cx="618395" cy="618395"/>
            <a:chOff x="5619591" y="1982289"/>
            <a:chExt cx="618395" cy="618395"/>
          </a:xfrm>
        </p:grpSpPr>
        <p:sp>
          <p:nvSpPr>
            <p:cNvPr id="33" name="Oval 32">
              <a:extLst>
                <a:ext uri="{FF2B5EF4-FFF2-40B4-BE49-F238E27FC236}">
                  <a16:creationId xmlns:a16="http://schemas.microsoft.com/office/drawing/2014/main" id="{EBD3491A-00E3-4E90-91F3-80ED2358546C}"/>
                </a:ext>
              </a:extLst>
            </p:cNvPr>
            <p:cNvSpPr/>
            <p:nvPr/>
          </p:nvSpPr>
          <p:spPr>
            <a:xfrm>
              <a:off x="5619591" y="1982289"/>
              <a:ext cx="618395" cy="618395"/>
            </a:xfrm>
            <a:prstGeom prst="ellipse">
              <a:avLst/>
            </a:prstGeom>
            <a:solidFill>
              <a:srgbClr val="FFE7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7954AEB8-CB77-4BD3-94EB-A4B73DB8D630}"/>
                </a:ext>
              </a:extLst>
            </p:cNvPr>
            <p:cNvSpPr/>
            <p:nvPr/>
          </p:nvSpPr>
          <p:spPr>
            <a:xfrm>
              <a:off x="5720238" y="2106821"/>
              <a:ext cx="417102" cy="369332"/>
            </a:xfrm>
            <a:prstGeom prst="rect">
              <a:avLst/>
            </a:prstGeom>
          </p:spPr>
          <p:txBody>
            <a:bodyPr wrap="none">
              <a:spAutoFit/>
            </a:bodyPr>
            <a:lstStyle/>
            <a:p>
              <a:pPr algn="ctr"/>
              <a:r>
                <a:rPr lang="en-GB" dirty="0"/>
                <a:t>10</a:t>
              </a:r>
            </a:p>
          </p:txBody>
        </p:sp>
      </p:grpSp>
      <p:grpSp>
        <p:nvGrpSpPr>
          <p:cNvPr id="35" name="Group 34">
            <a:extLst>
              <a:ext uri="{FF2B5EF4-FFF2-40B4-BE49-F238E27FC236}">
                <a16:creationId xmlns:a16="http://schemas.microsoft.com/office/drawing/2014/main" id="{E87CF13C-1433-4D83-ABB6-CEF6E0C55AA1}"/>
              </a:ext>
            </a:extLst>
          </p:cNvPr>
          <p:cNvGrpSpPr/>
          <p:nvPr/>
        </p:nvGrpSpPr>
        <p:grpSpPr>
          <a:xfrm>
            <a:off x="7598097" y="3444363"/>
            <a:ext cx="618395" cy="618395"/>
            <a:chOff x="5619591" y="1982289"/>
            <a:chExt cx="618395" cy="618395"/>
          </a:xfrm>
        </p:grpSpPr>
        <p:sp>
          <p:nvSpPr>
            <p:cNvPr id="36" name="Oval 35">
              <a:extLst>
                <a:ext uri="{FF2B5EF4-FFF2-40B4-BE49-F238E27FC236}">
                  <a16:creationId xmlns:a16="http://schemas.microsoft.com/office/drawing/2014/main" id="{55C3521E-AECC-4994-8A6E-29C0595A0BDB}"/>
                </a:ext>
              </a:extLst>
            </p:cNvPr>
            <p:cNvSpPr/>
            <p:nvPr/>
          </p:nvSpPr>
          <p:spPr>
            <a:xfrm>
              <a:off x="5619591" y="1982289"/>
              <a:ext cx="618395" cy="618395"/>
            </a:xfrm>
            <a:prstGeom prst="ellipse">
              <a:avLst/>
            </a:prstGeom>
            <a:solidFill>
              <a:srgbClr val="FFE7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29E066C4-C24C-44CE-A324-0DF1DA853BD6}"/>
                </a:ext>
              </a:extLst>
            </p:cNvPr>
            <p:cNvSpPr/>
            <p:nvPr/>
          </p:nvSpPr>
          <p:spPr>
            <a:xfrm>
              <a:off x="5720238" y="2106821"/>
              <a:ext cx="417102" cy="369332"/>
            </a:xfrm>
            <a:prstGeom prst="rect">
              <a:avLst/>
            </a:prstGeom>
          </p:spPr>
          <p:txBody>
            <a:bodyPr wrap="none">
              <a:spAutoFit/>
            </a:bodyPr>
            <a:lstStyle/>
            <a:p>
              <a:pPr algn="ctr"/>
              <a:r>
                <a:rPr lang="en-GB" dirty="0"/>
                <a:t>10</a:t>
              </a:r>
            </a:p>
          </p:txBody>
        </p:sp>
      </p:grpSp>
      <p:grpSp>
        <p:nvGrpSpPr>
          <p:cNvPr id="38" name="Group 37">
            <a:extLst>
              <a:ext uri="{FF2B5EF4-FFF2-40B4-BE49-F238E27FC236}">
                <a16:creationId xmlns:a16="http://schemas.microsoft.com/office/drawing/2014/main" id="{143939D0-4097-4ECC-988E-A33FB3A67F04}"/>
              </a:ext>
            </a:extLst>
          </p:cNvPr>
          <p:cNvGrpSpPr/>
          <p:nvPr/>
        </p:nvGrpSpPr>
        <p:grpSpPr>
          <a:xfrm>
            <a:off x="6587568" y="4187290"/>
            <a:ext cx="618395" cy="618395"/>
            <a:chOff x="5619591" y="1982289"/>
            <a:chExt cx="618395" cy="618395"/>
          </a:xfrm>
        </p:grpSpPr>
        <p:sp>
          <p:nvSpPr>
            <p:cNvPr id="39" name="Oval 38">
              <a:extLst>
                <a:ext uri="{FF2B5EF4-FFF2-40B4-BE49-F238E27FC236}">
                  <a16:creationId xmlns:a16="http://schemas.microsoft.com/office/drawing/2014/main" id="{26FD6837-6090-45D3-A4AB-3B6E79079F60}"/>
                </a:ext>
              </a:extLst>
            </p:cNvPr>
            <p:cNvSpPr/>
            <p:nvPr/>
          </p:nvSpPr>
          <p:spPr>
            <a:xfrm>
              <a:off x="5619591" y="1982289"/>
              <a:ext cx="618395" cy="618395"/>
            </a:xfrm>
            <a:prstGeom prst="ellipse">
              <a:avLst/>
            </a:prstGeom>
            <a:solidFill>
              <a:srgbClr val="FFE7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A1164CCC-240C-4B57-A99D-3F414F9DEC2F}"/>
                </a:ext>
              </a:extLst>
            </p:cNvPr>
            <p:cNvSpPr/>
            <p:nvPr/>
          </p:nvSpPr>
          <p:spPr>
            <a:xfrm>
              <a:off x="5720238" y="2106821"/>
              <a:ext cx="417102" cy="369332"/>
            </a:xfrm>
            <a:prstGeom prst="rect">
              <a:avLst/>
            </a:prstGeom>
          </p:spPr>
          <p:txBody>
            <a:bodyPr wrap="none">
              <a:spAutoFit/>
            </a:bodyPr>
            <a:lstStyle/>
            <a:p>
              <a:pPr algn="ctr"/>
              <a:r>
                <a:rPr lang="en-GB" dirty="0"/>
                <a:t>10</a:t>
              </a:r>
            </a:p>
          </p:txBody>
        </p:sp>
      </p:grpSp>
      <p:grpSp>
        <p:nvGrpSpPr>
          <p:cNvPr id="41" name="Group 40">
            <a:extLst>
              <a:ext uri="{FF2B5EF4-FFF2-40B4-BE49-F238E27FC236}">
                <a16:creationId xmlns:a16="http://schemas.microsoft.com/office/drawing/2014/main" id="{E895E7F5-CEC3-4CF6-B19F-5DDB677AA809}"/>
              </a:ext>
            </a:extLst>
          </p:cNvPr>
          <p:cNvGrpSpPr/>
          <p:nvPr/>
        </p:nvGrpSpPr>
        <p:grpSpPr>
          <a:xfrm>
            <a:off x="7283855" y="4187290"/>
            <a:ext cx="618395" cy="618395"/>
            <a:chOff x="5619591" y="1982289"/>
            <a:chExt cx="618395" cy="618395"/>
          </a:xfrm>
        </p:grpSpPr>
        <p:sp>
          <p:nvSpPr>
            <p:cNvPr id="42" name="Oval 41">
              <a:extLst>
                <a:ext uri="{FF2B5EF4-FFF2-40B4-BE49-F238E27FC236}">
                  <a16:creationId xmlns:a16="http://schemas.microsoft.com/office/drawing/2014/main" id="{0E702A1D-39DC-4D3E-A534-004CBDBBCF64}"/>
                </a:ext>
              </a:extLst>
            </p:cNvPr>
            <p:cNvSpPr/>
            <p:nvPr/>
          </p:nvSpPr>
          <p:spPr>
            <a:xfrm>
              <a:off x="5619591" y="1982289"/>
              <a:ext cx="618395" cy="618395"/>
            </a:xfrm>
            <a:prstGeom prst="ellipse">
              <a:avLst/>
            </a:prstGeom>
            <a:solidFill>
              <a:srgbClr val="FFE7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08DB2926-67AC-4B80-9015-8C3E771E85B4}"/>
                </a:ext>
              </a:extLst>
            </p:cNvPr>
            <p:cNvSpPr/>
            <p:nvPr/>
          </p:nvSpPr>
          <p:spPr>
            <a:xfrm>
              <a:off x="5720238" y="2106821"/>
              <a:ext cx="417102" cy="369332"/>
            </a:xfrm>
            <a:prstGeom prst="rect">
              <a:avLst/>
            </a:prstGeom>
          </p:spPr>
          <p:txBody>
            <a:bodyPr wrap="none">
              <a:spAutoFit/>
            </a:bodyPr>
            <a:lstStyle/>
            <a:p>
              <a:pPr algn="ctr"/>
              <a:r>
                <a:rPr lang="en-GB" dirty="0"/>
                <a:t>10</a:t>
              </a:r>
            </a:p>
          </p:txBody>
        </p:sp>
      </p:grpSp>
      <p:sp>
        <p:nvSpPr>
          <p:cNvPr id="23" name="Rectangle 22">
            <a:extLst>
              <a:ext uri="{FF2B5EF4-FFF2-40B4-BE49-F238E27FC236}">
                <a16:creationId xmlns:a16="http://schemas.microsoft.com/office/drawing/2014/main" id="{82F2277C-4C94-4E08-AEF0-88F53AC85B0D}"/>
              </a:ext>
            </a:extLst>
          </p:cNvPr>
          <p:cNvSpPr/>
          <p:nvPr/>
        </p:nvSpPr>
        <p:spPr>
          <a:xfrm>
            <a:off x="1107347" y="5457619"/>
            <a:ext cx="1635853" cy="838802"/>
          </a:xfrm>
          <a:prstGeom prst="rect">
            <a:avLst/>
          </a:prstGeom>
          <a:solidFill>
            <a:srgbClr val="85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1000</a:t>
            </a:r>
          </a:p>
        </p:txBody>
      </p:sp>
      <p:sp>
        <p:nvSpPr>
          <p:cNvPr id="45" name="Rectangle 44">
            <a:extLst>
              <a:ext uri="{FF2B5EF4-FFF2-40B4-BE49-F238E27FC236}">
                <a16:creationId xmlns:a16="http://schemas.microsoft.com/office/drawing/2014/main" id="{F7AFDBF6-EC45-4FFC-B31C-CE5120AAA99F}"/>
              </a:ext>
            </a:extLst>
          </p:cNvPr>
          <p:cNvSpPr/>
          <p:nvPr/>
        </p:nvSpPr>
        <p:spPr>
          <a:xfrm>
            <a:off x="3754072" y="5451541"/>
            <a:ext cx="1635853" cy="838802"/>
          </a:xfrm>
          <a:prstGeom prst="rect">
            <a:avLst/>
          </a:prstGeom>
          <a:solidFill>
            <a:srgbClr val="85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200</a:t>
            </a:r>
          </a:p>
        </p:txBody>
      </p:sp>
      <p:sp>
        <p:nvSpPr>
          <p:cNvPr id="46" name="Rectangle 45">
            <a:extLst>
              <a:ext uri="{FF2B5EF4-FFF2-40B4-BE49-F238E27FC236}">
                <a16:creationId xmlns:a16="http://schemas.microsoft.com/office/drawing/2014/main" id="{8D97D32C-5A9A-44A4-9A80-CE4265E7BAB0}"/>
              </a:ext>
            </a:extLst>
          </p:cNvPr>
          <p:cNvSpPr/>
          <p:nvPr/>
        </p:nvSpPr>
        <p:spPr>
          <a:xfrm>
            <a:off x="6359525" y="5451541"/>
            <a:ext cx="1635853" cy="838802"/>
          </a:xfrm>
          <a:prstGeom prst="rect">
            <a:avLst/>
          </a:prstGeom>
          <a:solidFill>
            <a:srgbClr val="85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300</a:t>
            </a:r>
          </a:p>
        </p:txBody>
      </p:sp>
      <p:sp>
        <p:nvSpPr>
          <p:cNvPr id="53" name="Rectangle 52">
            <a:extLst>
              <a:ext uri="{FF2B5EF4-FFF2-40B4-BE49-F238E27FC236}">
                <a16:creationId xmlns:a16="http://schemas.microsoft.com/office/drawing/2014/main" id="{ACBF76D5-56C2-4FC0-8B3D-D2D7D2F321DF}"/>
              </a:ext>
            </a:extLst>
          </p:cNvPr>
          <p:cNvSpPr/>
          <p:nvPr/>
        </p:nvSpPr>
        <p:spPr>
          <a:xfrm>
            <a:off x="445574" y="702863"/>
            <a:ext cx="3027468"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Rounding to the Nearest 100</a:t>
            </a:r>
          </a:p>
        </p:txBody>
      </p:sp>
      <p:sp>
        <p:nvSpPr>
          <p:cNvPr id="54" name="Rectangle 53">
            <a:extLst>
              <a:ext uri="{FF2B5EF4-FFF2-40B4-BE49-F238E27FC236}">
                <a16:creationId xmlns:a16="http://schemas.microsoft.com/office/drawing/2014/main" id="{1C301F74-F402-4249-A6F0-17EB33BB23CF}"/>
              </a:ext>
            </a:extLst>
          </p:cNvPr>
          <p:cNvSpPr/>
          <p:nvPr/>
        </p:nvSpPr>
        <p:spPr>
          <a:xfrm>
            <a:off x="3473042"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55" name="Straight Connector 54">
            <a:extLst>
              <a:ext uri="{FF2B5EF4-FFF2-40B4-BE49-F238E27FC236}">
                <a16:creationId xmlns:a16="http://schemas.microsoft.com/office/drawing/2014/main" id="{7141D9AB-4E66-4B3D-97D4-92EBAFA2AA94}"/>
              </a:ext>
            </a:extLst>
          </p:cNvPr>
          <p:cNvCxnSpPr/>
          <p:nvPr/>
        </p:nvCxnSpPr>
        <p:spPr>
          <a:xfrm>
            <a:off x="3473042"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96F27D-9871-4E24-BF01-27DF73BF47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2734" y="2819052"/>
            <a:ext cx="1168127" cy="1169757"/>
          </a:xfrm>
          <a:prstGeom prst="rect">
            <a:avLst/>
          </a:prstGeom>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DA6603B9-FF75-4286-B65C-DB9256953995}"/>
              </a:ext>
            </a:extLst>
          </p:cNvPr>
          <p:cNvSpPr/>
          <p:nvPr/>
        </p:nvSpPr>
        <p:spPr>
          <a:xfrm>
            <a:off x="445574" y="1166071"/>
            <a:ext cx="6794126" cy="1860100"/>
          </a:xfrm>
          <a:prstGeom prst="rect">
            <a:avLst/>
          </a:prstGeom>
          <a:solidFill>
            <a:srgbClr val="F08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6" name="Rectangle 5"/>
          <p:cNvSpPr/>
          <p:nvPr/>
        </p:nvSpPr>
        <p:spPr>
          <a:xfrm>
            <a:off x="445574" y="702863"/>
            <a:ext cx="304424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Rounding to the Nearest 100</a:t>
            </a:r>
          </a:p>
        </p:txBody>
      </p:sp>
      <p:sp>
        <p:nvSpPr>
          <p:cNvPr id="30" name="Rectangle 29"/>
          <p:cNvSpPr/>
          <p:nvPr/>
        </p:nvSpPr>
        <p:spPr>
          <a:xfrm>
            <a:off x="3478333"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73" name="Rectangle 72">
            <a:extLst>
              <a:ext uri="{FF2B5EF4-FFF2-40B4-BE49-F238E27FC236}">
                <a16:creationId xmlns:a16="http://schemas.microsoft.com/office/drawing/2014/main" id="{03404FC4-6CC7-423A-9B97-155FC76B920A}"/>
              </a:ext>
            </a:extLst>
          </p:cNvPr>
          <p:cNvSpPr/>
          <p:nvPr/>
        </p:nvSpPr>
        <p:spPr>
          <a:xfrm>
            <a:off x="547347" y="3409376"/>
            <a:ext cx="8034592" cy="670278"/>
          </a:xfrm>
          <a:prstGeom prst="rect">
            <a:avLst/>
          </a:prstGeom>
          <a:solidFill>
            <a:schemeClr val="bg1"/>
          </a:solidFill>
          <a:ln w="38100">
            <a:solidFill>
              <a:srgbClr val="85BE2F"/>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tlCol="0" anchor="ctr"/>
          <a:lstStyle/>
          <a:p>
            <a:r>
              <a:rPr lang="en-GB" sz="1750" dirty="0">
                <a:solidFill>
                  <a:schemeClr val="tx1"/>
                </a:solidFill>
              </a:rPr>
              <a:t>This is correct. 8389 is closer to 8400 than 8300.</a:t>
            </a:r>
          </a:p>
        </p:txBody>
      </p:sp>
      <p:cxnSp>
        <p:nvCxnSpPr>
          <p:cNvPr id="68" name="Straight Connector 67"/>
          <p:cNvCxnSpPr/>
          <p:nvPr/>
        </p:nvCxnSpPr>
        <p:spPr>
          <a:xfrm>
            <a:off x="3478333"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D9D1AD-7C37-43FB-872A-ADD3DF6E9FBA}"/>
              </a:ext>
            </a:extLst>
          </p:cNvPr>
          <p:cNvSpPr txBox="1"/>
          <p:nvPr/>
        </p:nvSpPr>
        <p:spPr>
          <a:xfrm>
            <a:off x="662731" y="1332263"/>
            <a:ext cx="4827362" cy="1457698"/>
          </a:xfrm>
          <a:prstGeom prst="rect">
            <a:avLst/>
          </a:prstGeom>
          <a:noFill/>
          <a:ln w="19050">
            <a:noFill/>
          </a:ln>
        </p:spPr>
        <p:txBody>
          <a:bodyPr wrap="square" lIns="72000" tIns="36000" rIns="72000" bIns="36000" rtlCol="0">
            <a:spAutoFit/>
          </a:bodyPr>
          <a:lstStyle/>
          <a:p>
            <a:pPr lvl="0">
              <a:buSzPct val="100000"/>
              <a:defRPr sz="1800" b="0" i="0" u="none" strike="noStrike" kern="0" cap="none" spc="0" baseline="0">
                <a:solidFill>
                  <a:srgbClr val="000000"/>
                </a:solidFill>
                <a:uFillTx/>
              </a:defRPr>
            </a:pPr>
            <a:r>
              <a:rPr lang="en-GB" dirty="0">
                <a:solidFill>
                  <a:schemeClr val="bg1"/>
                </a:solidFill>
              </a:rPr>
              <a:t>Look at the information card about the Winged Warrior’s weekly diet.</a:t>
            </a:r>
          </a:p>
          <a:p>
            <a:pPr lvl="0">
              <a:buSzPct val="100000"/>
              <a:defRPr sz="1800" b="0" i="0" u="none" strike="noStrike" kern="0" cap="none" spc="0" baseline="0">
                <a:solidFill>
                  <a:srgbClr val="000000"/>
                </a:solidFill>
                <a:uFillTx/>
              </a:defRPr>
            </a:pPr>
            <a:endParaRPr lang="en-GB" dirty="0">
              <a:solidFill>
                <a:schemeClr val="bg1"/>
              </a:solidFill>
            </a:endParaRPr>
          </a:p>
          <a:p>
            <a:pPr>
              <a:buSzPct val="100000"/>
              <a:defRPr sz="1800" b="0" i="0" u="none" strike="noStrike" kern="0" cap="none" spc="0" baseline="0">
                <a:solidFill>
                  <a:srgbClr val="000000"/>
                </a:solidFill>
                <a:uFillTx/>
              </a:defRPr>
            </a:pPr>
            <a:r>
              <a:rPr lang="en-GB" dirty="0">
                <a:solidFill>
                  <a:schemeClr val="bg1"/>
                </a:solidFill>
              </a:rPr>
              <a:t>Which statements are correct? Explain </a:t>
            </a:r>
            <a:br>
              <a:rPr lang="en-GB" dirty="0">
                <a:solidFill>
                  <a:schemeClr val="bg1"/>
                </a:solidFill>
              </a:rPr>
            </a:br>
            <a:r>
              <a:rPr lang="en-GB" dirty="0">
                <a:solidFill>
                  <a:schemeClr val="bg1"/>
                </a:solidFill>
              </a:rPr>
              <a:t>your answer.</a:t>
            </a:r>
          </a:p>
        </p:txBody>
      </p:sp>
      <p:grpSp>
        <p:nvGrpSpPr>
          <p:cNvPr id="24" name="Group 23">
            <a:extLst>
              <a:ext uri="{FF2B5EF4-FFF2-40B4-BE49-F238E27FC236}">
                <a16:creationId xmlns:a16="http://schemas.microsoft.com/office/drawing/2014/main" id="{76A62381-6358-4E5C-8A2D-E8A6D466C1EE}"/>
              </a:ext>
            </a:extLst>
          </p:cNvPr>
          <p:cNvGrpSpPr/>
          <p:nvPr/>
        </p:nvGrpSpPr>
        <p:grpSpPr>
          <a:xfrm>
            <a:off x="467243" y="3155127"/>
            <a:ext cx="8137007" cy="378677"/>
            <a:chOff x="982373" y="2244669"/>
            <a:chExt cx="8137007" cy="378677"/>
          </a:xfrm>
        </p:grpSpPr>
        <p:sp>
          <p:nvSpPr>
            <p:cNvPr id="49" name="TextBox 48">
              <a:extLst>
                <a:ext uri="{FF2B5EF4-FFF2-40B4-BE49-F238E27FC236}">
                  <a16:creationId xmlns:a16="http://schemas.microsoft.com/office/drawing/2014/main" id="{8E1C98A8-2C58-463C-BC93-E25FCEF05877}"/>
                </a:ext>
              </a:extLst>
            </p:cNvPr>
            <p:cNvSpPr txBox="1"/>
            <p:nvPr/>
          </p:nvSpPr>
          <p:spPr>
            <a:xfrm>
              <a:off x="1177860" y="2254038"/>
              <a:ext cx="7941520" cy="369066"/>
            </a:xfrm>
            <a:prstGeom prst="rect">
              <a:avLst/>
            </a:prstGeom>
            <a:solidFill>
              <a:srgbClr val="7768AC"/>
            </a:solidFill>
            <a:ln w="19050">
              <a:noFill/>
            </a:ln>
          </p:spPr>
          <p:txBody>
            <a:bodyPr wrap="square" lIns="108000" tIns="36000" rIns="72000" bIns="36000" rtlCol="0" anchor="ctr">
              <a:spAutoFit/>
            </a:bodyPr>
            <a:lstStyle/>
            <a:p>
              <a:pPr>
                <a:lnSpc>
                  <a:spcPct val="107000"/>
                </a:lnSpc>
                <a:spcAft>
                  <a:spcPts val="800"/>
                </a:spcAft>
              </a:pPr>
              <a:r>
                <a:rPr lang="en-GB" dirty="0">
                  <a:solidFill>
                    <a:schemeClr val="bg1"/>
                  </a:solidFill>
                  <a:ea typeface="Calibri" panose="020F0502020204030204" pitchFamily="34" charset="0"/>
                  <a:cs typeface="Times New Roman" panose="02020603050405020304" pitchFamily="18" charset="0"/>
                </a:rPr>
                <a:t>  Rounded to the nearest hundred, the number of locusts she eats is 8400.</a:t>
              </a:r>
            </a:p>
          </p:txBody>
        </p:sp>
        <p:sp>
          <p:nvSpPr>
            <p:cNvPr id="14" name="Oval 13">
              <a:extLst>
                <a:ext uri="{FF2B5EF4-FFF2-40B4-BE49-F238E27FC236}">
                  <a16:creationId xmlns:a16="http://schemas.microsoft.com/office/drawing/2014/main" id="{5B549D6C-D1EB-4F5A-A722-4890B359EA4B}"/>
                </a:ext>
              </a:extLst>
            </p:cNvPr>
            <p:cNvSpPr/>
            <p:nvPr/>
          </p:nvSpPr>
          <p:spPr>
            <a:xfrm>
              <a:off x="982373" y="2244669"/>
              <a:ext cx="378677" cy="378677"/>
            </a:xfrm>
            <a:prstGeom prst="ellipse">
              <a:avLst/>
            </a:prstGeom>
            <a:solidFill>
              <a:srgbClr val="64559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r>
                <a:rPr lang="en-GB" sz="2400" dirty="0"/>
                <a:t>1</a:t>
              </a:r>
            </a:p>
          </p:txBody>
        </p:sp>
      </p:grpSp>
      <p:sp>
        <p:nvSpPr>
          <p:cNvPr id="72" name="Rectangle 71">
            <a:extLst>
              <a:ext uri="{FF2B5EF4-FFF2-40B4-BE49-F238E27FC236}">
                <a16:creationId xmlns:a16="http://schemas.microsoft.com/office/drawing/2014/main" id="{E383E3B1-7EB9-487E-924F-4067D9A3F0E4}"/>
              </a:ext>
            </a:extLst>
          </p:cNvPr>
          <p:cNvSpPr/>
          <p:nvPr/>
        </p:nvSpPr>
        <p:spPr>
          <a:xfrm>
            <a:off x="547347" y="4395848"/>
            <a:ext cx="8034592" cy="739059"/>
          </a:xfrm>
          <a:prstGeom prst="rect">
            <a:avLst/>
          </a:prstGeom>
          <a:solidFill>
            <a:schemeClr val="bg1"/>
          </a:solidFill>
          <a:ln w="38100">
            <a:solidFill>
              <a:srgbClr val="85BE2F"/>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tlCol="0" anchor="ctr"/>
          <a:lstStyle/>
          <a:p>
            <a:r>
              <a:rPr lang="en-GB" sz="1750" dirty="0">
                <a:solidFill>
                  <a:schemeClr val="tx1"/>
                </a:solidFill>
              </a:rPr>
              <a:t>This is incorrect. The number should be rounded down to 1800. When rounding down to the nearest hundred, the hundreds digit should not change.</a:t>
            </a:r>
          </a:p>
        </p:txBody>
      </p:sp>
      <p:grpSp>
        <p:nvGrpSpPr>
          <p:cNvPr id="77" name="Group 76">
            <a:extLst>
              <a:ext uri="{FF2B5EF4-FFF2-40B4-BE49-F238E27FC236}">
                <a16:creationId xmlns:a16="http://schemas.microsoft.com/office/drawing/2014/main" id="{2B94CFF3-8E39-4D57-9B5D-BF1A93750116}"/>
              </a:ext>
            </a:extLst>
          </p:cNvPr>
          <p:cNvGrpSpPr/>
          <p:nvPr/>
        </p:nvGrpSpPr>
        <p:grpSpPr>
          <a:xfrm>
            <a:off x="467243" y="4153406"/>
            <a:ext cx="8137007" cy="378677"/>
            <a:chOff x="982373" y="2244669"/>
            <a:chExt cx="8137007" cy="378677"/>
          </a:xfrm>
        </p:grpSpPr>
        <p:sp>
          <p:nvSpPr>
            <p:cNvPr id="78" name="TextBox 77">
              <a:extLst>
                <a:ext uri="{FF2B5EF4-FFF2-40B4-BE49-F238E27FC236}">
                  <a16:creationId xmlns:a16="http://schemas.microsoft.com/office/drawing/2014/main" id="{F43BCB48-C9E5-4EED-B4CC-2408F8D18E22}"/>
                </a:ext>
              </a:extLst>
            </p:cNvPr>
            <p:cNvSpPr txBox="1"/>
            <p:nvPr/>
          </p:nvSpPr>
          <p:spPr>
            <a:xfrm>
              <a:off x="1177860" y="2254038"/>
              <a:ext cx="7941520" cy="369066"/>
            </a:xfrm>
            <a:prstGeom prst="rect">
              <a:avLst/>
            </a:prstGeom>
            <a:solidFill>
              <a:srgbClr val="7768AC"/>
            </a:solidFill>
            <a:ln w="19050">
              <a:noFill/>
            </a:ln>
          </p:spPr>
          <p:txBody>
            <a:bodyPr wrap="square" lIns="108000" tIns="36000" rIns="72000" bIns="36000" rtlCol="0" anchor="ctr">
              <a:spAutoFit/>
            </a:bodyPr>
            <a:lstStyle/>
            <a:p>
              <a:pPr>
                <a:lnSpc>
                  <a:spcPct val="107000"/>
                </a:lnSpc>
                <a:spcAft>
                  <a:spcPts val="800"/>
                </a:spcAft>
              </a:pPr>
              <a:r>
                <a:rPr lang="en-GB" dirty="0">
                  <a:solidFill>
                    <a:schemeClr val="bg1"/>
                  </a:solidFill>
                  <a:ea typeface="Calibri" panose="020F0502020204030204" pitchFamily="34" charset="0"/>
                  <a:cs typeface="Times New Roman" panose="02020603050405020304" pitchFamily="18" charset="0"/>
                </a:rPr>
                <a:t>  Rounded to the nearest hundred, the number of lizards she eats is 1700.</a:t>
              </a:r>
            </a:p>
          </p:txBody>
        </p:sp>
        <p:sp>
          <p:nvSpPr>
            <p:cNvPr id="79" name="Oval 78">
              <a:extLst>
                <a:ext uri="{FF2B5EF4-FFF2-40B4-BE49-F238E27FC236}">
                  <a16:creationId xmlns:a16="http://schemas.microsoft.com/office/drawing/2014/main" id="{5B73547C-3460-47D7-AF87-74D9B9C2D174}"/>
                </a:ext>
              </a:extLst>
            </p:cNvPr>
            <p:cNvSpPr/>
            <p:nvPr/>
          </p:nvSpPr>
          <p:spPr>
            <a:xfrm>
              <a:off x="982373" y="2244669"/>
              <a:ext cx="378677" cy="378677"/>
            </a:xfrm>
            <a:prstGeom prst="ellipse">
              <a:avLst/>
            </a:prstGeom>
            <a:solidFill>
              <a:srgbClr val="64559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r>
                <a:rPr lang="en-GB" sz="2400" dirty="0"/>
                <a:t>2</a:t>
              </a:r>
            </a:p>
          </p:txBody>
        </p:sp>
      </p:grpSp>
      <p:sp>
        <p:nvSpPr>
          <p:cNvPr id="80" name="Rectangle 79">
            <a:extLst>
              <a:ext uri="{FF2B5EF4-FFF2-40B4-BE49-F238E27FC236}">
                <a16:creationId xmlns:a16="http://schemas.microsoft.com/office/drawing/2014/main" id="{E16F85F9-609F-4C8F-950D-CBA0303C6A5A}"/>
              </a:ext>
            </a:extLst>
          </p:cNvPr>
          <p:cNvSpPr/>
          <p:nvPr/>
        </p:nvSpPr>
        <p:spPr>
          <a:xfrm>
            <a:off x="547347" y="5470419"/>
            <a:ext cx="8034592" cy="738268"/>
          </a:xfrm>
          <a:prstGeom prst="rect">
            <a:avLst/>
          </a:prstGeom>
          <a:solidFill>
            <a:schemeClr val="bg1"/>
          </a:solidFill>
          <a:ln w="38100">
            <a:solidFill>
              <a:srgbClr val="85BE2F"/>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tlCol="0" anchor="ctr"/>
          <a:lstStyle/>
          <a:p>
            <a:r>
              <a:rPr lang="en-GB" sz="1750" dirty="0">
                <a:solidFill>
                  <a:schemeClr val="tx1"/>
                </a:solidFill>
              </a:rPr>
              <a:t>This is incorrect. 650 is halfway between 600 and 700. When the tens digit is a 5, the number is rounded up not down. The answer should be 700.</a:t>
            </a:r>
          </a:p>
        </p:txBody>
      </p:sp>
      <p:grpSp>
        <p:nvGrpSpPr>
          <p:cNvPr id="81" name="Group 80">
            <a:extLst>
              <a:ext uri="{FF2B5EF4-FFF2-40B4-BE49-F238E27FC236}">
                <a16:creationId xmlns:a16="http://schemas.microsoft.com/office/drawing/2014/main" id="{331A95F1-71B9-4818-B82B-ABE851D415F8}"/>
              </a:ext>
            </a:extLst>
          </p:cNvPr>
          <p:cNvGrpSpPr/>
          <p:nvPr/>
        </p:nvGrpSpPr>
        <p:grpSpPr>
          <a:xfrm>
            <a:off x="467243" y="5193630"/>
            <a:ext cx="8137007" cy="378677"/>
            <a:chOff x="982373" y="2244669"/>
            <a:chExt cx="8137007" cy="378677"/>
          </a:xfrm>
        </p:grpSpPr>
        <p:sp>
          <p:nvSpPr>
            <p:cNvPr id="82" name="TextBox 81">
              <a:extLst>
                <a:ext uri="{FF2B5EF4-FFF2-40B4-BE49-F238E27FC236}">
                  <a16:creationId xmlns:a16="http://schemas.microsoft.com/office/drawing/2014/main" id="{C3546D6F-4D98-4303-84FB-AA5B5F571CAE}"/>
                </a:ext>
              </a:extLst>
            </p:cNvPr>
            <p:cNvSpPr txBox="1"/>
            <p:nvPr/>
          </p:nvSpPr>
          <p:spPr>
            <a:xfrm>
              <a:off x="1177860" y="2258142"/>
              <a:ext cx="7941520" cy="360859"/>
            </a:xfrm>
            <a:prstGeom prst="rect">
              <a:avLst/>
            </a:prstGeom>
            <a:solidFill>
              <a:srgbClr val="7768AC"/>
            </a:solidFill>
            <a:ln w="19050">
              <a:noFill/>
            </a:ln>
          </p:spPr>
          <p:txBody>
            <a:bodyPr wrap="square" lIns="108000" tIns="36000" rIns="72000" bIns="36000" rtlCol="0" anchor="ctr">
              <a:spAutoFit/>
            </a:bodyPr>
            <a:lstStyle/>
            <a:p>
              <a:pPr>
                <a:lnSpc>
                  <a:spcPct val="107000"/>
                </a:lnSpc>
                <a:spcAft>
                  <a:spcPts val="800"/>
                </a:spcAft>
              </a:pPr>
              <a:r>
                <a:rPr lang="en-GB" sz="1750" dirty="0">
                  <a:solidFill>
                    <a:schemeClr val="bg1"/>
                  </a:solidFill>
                  <a:ea typeface="Calibri" panose="020F0502020204030204" pitchFamily="34" charset="0"/>
                  <a:cs typeface="Times New Roman" panose="02020603050405020304" pitchFamily="18" charset="0"/>
                </a:rPr>
                <a:t>  Rounded to the nearest hundred, the volume of water she drinks is 600 litres.</a:t>
              </a:r>
            </a:p>
          </p:txBody>
        </p:sp>
        <p:sp>
          <p:nvSpPr>
            <p:cNvPr id="83" name="Oval 82">
              <a:extLst>
                <a:ext uri="{FF2B5EF4-FFF2-40B4-BE49-F238E27FC236}">
                  <a16:creationId xmlns:a16="http://schemas.microsoft.com/office/drawing/2014/main" id="{4D06B685-6117-4A29-9775-6D380F2742EB}"/>
                </a:ext>
              </a:extLst>
            </p:cNvPr>
            <p:cNvSpPr/>
            <p:nvPr/>
          </p:nvSpPr>
          <p:spPr>
            <a:xfrm>
              <a:off x="982373" y="2244669"/>
              <a:ext cx="378677" cy="378677"/>
            </a:xfrm>
            <a:prstGeom prst="ellipse">
              <a:avLst/>
            </a:prstGeom>
            <a:solidFill>
              <a:srgbClr val="64559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tlCol="0" anchor="ctr"/>
            <a:lstStyle/>
            <a:p>
              <a:pPr algn="ctr"/>
              <a:r>
                <a:rPr lang="en-GB" sz="2400" dirty="0"/>
                <a:t>3</a:t>
              </a:r>
            </a:p>
          </p:txBody>
        </p:sp>
      </p:grpSp>
      <p:grpSp>
        <p:nvGrpSpPr>
          <p:cNvPr id="90" name="Group 89">
            <a:extLst>
              <a:ext uri="{FF2B5EF4-FFF2-40B4-BE49-F238E27FC236}">
                <a16:creationId xmlns:a16="http://schemas.microsoft.com/office/drawing/2014/main" id="{77C3AD63-FA25-46D3-A735-E78C468668CF}"/>
              </a:ext>
            </a:extLst>
          </p:cNvPr>
          <p:cNvGrpSpPr/>
          <p:nvPr/>
        </p:nvGrpSpPr>
        <p:grpSpPr>
          <a:xfrm>
            <a:off x="5273699" y="851857"/>
            <a:ext cx="2474789" cy="2395517"/>
            <a:chOff x="5273699" y="851857"/>
            <a:chExt cx="2474789" cy="2395517"/>
          </a:xfrm>
        </p:grpSpPr>
        <p:pic>
          <p:nvPicPr>
            <p:cNvPr id="85" name="Picture 84">
              <a:extLst>
                <a:ext uri="{FF2B5EF4-FFF2-40B4-BE49-F238E27FC236}">
                  <a16:creationId xmlns:a16="http://schemas.microsoft.com/office/drawing/2014/main" id="{051043EC-C576-4E9E-94D7-7D2720EA1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80586">
              <a:off x="5273699" y="851857"/>
              <a:ext cx="2474789" cy="2395517"/>
            </a:xfrm>
            <a:prstGeom prst="rect">
              <a:avLst/>
            </a:prstGeom>
          </p:spPr>
        </p:pic>
        <p:sp>
          <p:nvSpPr>
            <p:cNvPr id="87" name="Rectangle 86">
              <a:extLst>
                <a:ext uri="{FF2B5EF4-FFF2-40B4-BE49-F238E27FC236}">
                  <a16:creationId xmlns:a16="http://schemas.microsoft.com/office/drawing/2014/main" id="{F4E7524E-EB07-4C11-BFEF-4EE43368A480}"/>
                </a:ext>
              </a:extLst>
            </p:cNvPr>
            <p:cNvSpPr/>
            <p:nvPr/>
          </p:nvSpPr>
          <p:spPr>
            <a:xfrm rot="249191">
              <a:off x="5429392" y="1756759"/>
              <a:ext cx="1982649" cy="1200329"/>
            </a:xfrm>
            <a:prstGeom prst="rect">
              <a:avLst/>
            </a:prstGeom>
          </p:spPr>
          <p:txBody>
            <a:bodyPr wrap="square">
              <a:spAutoFit/>
            </a:bodyPr>
            <a:lstStyle/>
            <a:p>
              <a:pPr>
                <a:lnSpc>
                  <a:spcPct val="150000"/>
                </a:lnSpc>
                <a:spcAft>
                  <a:spcPts val="800"/>
                </a:spcAft>
              </a:pPr>
              <a:r>
                <a:rPr lang="en-GB" sz="1600" dirty="0">
                  <a:ea typeface="Calibri" panose="020F0502020204030204" pitchFamily="34" charset="0"/>
                  <a:cs typeface="Times New Roman" panose="02020603050405020304" pitchFamily="18" charset="0"/>
                </a:rPr>
                <a:t>Locusts:  8389  </a:t>
              </a:r>
              <a:br>
                <a:rPr lang="en-GB" sz="1600" dirty="0">
                  <a:ea typeface="Calibri" panose="020F0502020204030204" pitchFamily="34" charset="0"/>
                  <a:cs typeface="Times New Roman" panose="02020603050405020304" pitchFamily="18" charset="0"/>
                </a:rPr>
              </a:br>
              <a:r>
                <a:rPr lang="en-GB" sz="1600" dirty="0">
                  <a:ea typeface="Calibri" panose="020F0502020204030204" pitchFamily="34" charset="0"/>
                  <a:cs typeface="Times New Roman" panose="02020603050405020304" pitchFamily="18" charset="0"/>
                </a:rPr>
                <a:t>Lizards: 1804</a:t>
              </a:r>
              <a:br>
                <a:rPr lang="en-GB" sz="1600" dirty="0">
                  <a:ea typeface="Calibri" panose="020F0502020204030204" pitchFamily="34" charset="0"/>
                  <a:cs typeface="Times New Roman" panose="02020603050405020304" pitchFamily="18" charset="0"/>
                </a:rPr>
              </a:br>
              <a:r>
                <a:rPr lang="en-GB" sz="1600" dirty="0">
                  <a:ea typeface="Calibri" panose="020F0502020204030204" pitchFamily="34" charset="0"/>
                  <a:cs typeface="Times New Roman" panose="02020603050405020304" pitchFamily="18" charset="0"/>
                </a:rPr>
                <a:t>Water:  650 litres</a:t>
              </a:r>
              <a:endParaRPr lang="en-GB" sz="1400" dirty="0">
                <a:ea typeface="Calibri" panose="020F0502020204030204" pitchFamily="34" charset="0"/>
                <a:cs typeface="Times New Roman" panose="02020603050405020304" pitchFamily="18" charset="0"/>
              </a:endParaRPr>
            </a:p>
          </p:txBody>
        </p:sp>
        <p:sp>
          <p:nvSpPr>
            <p:cNvPr id="88" name="Rectangle 87">
              <a:extLst>
                <a:ext uri="{FF2B5EF4-FFF2-40B4-BE49-F238E27FC236}">
                  <a16:creationId xmlns:a16="http://schemas.microsoft.com/office/drawing/2014/main" id="{35DBB5DC-7136-486D-95AA-BED289E3D91C}"/>
                </a:ext>
              </a:extLst>
            </p:cNvPr>
            <p:cNvSpPr/>
            <p:nvPr/>
          </p:nvSpPr>
          <p:spPr>
            <a:xfrm rot="240126">
              <a:off x="5490094" y="1122212"/>
              <a:ext cx="2139172" cy="685059"/>
            </a:xfrm>
            <a:prstGeom prst="rect">
              <a:avLst/>
            </a:prstGeom>
          </p:spPr>
          <p:txBody>
            <a:bodyPr wrap="square">
              <a:spAutoFit/>
            </a:bodyPr>
            <a:lstStyle/>
            <a:p>
              <a:pPr>
                <a:lnSpc>
                  <a:spcPct val="107000"/>
                </a:lnSpc>
                <a:spcAft>
                  <a:spcPts val="800"/>
                </a:spcAft>
              </a:pPr>
              <a:r>
                <a:rPr lang="en-GB" b="1" dirty="0">
                  <a:ea typeface="Calibri" panose="020F0502020204030204" pitchFamily="34" charset="0"/>
                  <a:cs typeface="Times New Roman" panose="02020603050405020304" pitchFamily="18" charset="0"/>
                </a:rPr>
                <a:t>The Winged Warrior</a:t>
              </a:r>
            </a:p>
          </p:txBody>
        </p:sp>
        <p:pic>
          <p:nvPicPr>
            <p:cNvPr id="89" name="Picture 88">
              <a:extLst>
                <a:ext uri="{FF2B5EF4-FFF2-40B4-BE49-F238E27FC236}">
                  <a16:creationId xmlns:a16="http://schemas.microsoft.com/office/drawing/2014/main" id="{636FB8EA-B4A0-4F55-B7FE-40E412EBFB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867" t="-25545" r="30274" b="-35281"/>
            <a:stretch/>
          </p:blipFill>
          <p:spPr>
            <a:xfrm rot="213321">
              <a:off x="5962854" y="1058913"/>
              <a:ext cx="1687333" cy="1246565"/>
            </a:xfrm>
            <a:prstGeom prst="rect">
              <a:avLst/>
            </a:prstGeom>
          </p:spPr>
        </p:pic>
      </p:grpSp>
    </p:spTree>
    <p:extLst>
      <p:ext uri="{BB962C8B-B14F-4D97-AF65-F5344CB8AC3E}">
        <p14:creationId xmlns:p14="http://schemas.microsoft.com/office/powerpoint/2010/main" val="28512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up)">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up)">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ipe(up)">
                                      <p:cBhvr>
                                        <p:cTn id="3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8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FBAFB3-890D-43F6-ABEA-43C74E61FC42}"/>
              </a:ext>
            </a:extLst>
          </p:cNvPr>
          <p:cNvSpPr/>
          <p:nvPr/>
        </p:nvSpPr>
        <p:spPr>
          <a:xfrm>
            <a:off x="620785" y="3084170"/>
            <a:ext cx="5041785" cy="923330"/>
          </a:xfrm>
          <a:prstGeom prst="rect">
            <a:avLst/>
          </a:prstGeom>
          <a:solidFill>
            <a:srgbClr val="85BE2F"/>
          </a:solidFill>
        </p:spPr>
        <p:txBody>
          <a:bodyPr wrap="square">
            <a:spAutoFit/>
          </a:bodyPr>
          <a:lstStyle/>
          <a:p>
            <a:r>
              <a:rPr lang="en-GB" dirty="0">
                <a:solidFill>
                  <a:schemeClr val="bg1"/>
                </a:solidFill>
              </a:rPr>
              <a:t>The smallest possible number of eggs is 650, </a:t>
            </a:r>
            <a:br>
              <a:rPr lang="en-GB" dirty="0">
                <a:solidFill>
                  <a:schemeClr val="bg1"/>
                </a:solidFill>
              </a:rPr>
            </a:br>
            <a:r>
              <a:rPr lang="en-GB" dirty="0">
                <a:solidFill>
                  <a:schemeClr val="bg1"/>
                </a:solidFill>
              </a:rPr>
              <a:t>as this is the smallest number that rounds up to 700. </a:t>
            </a:r>
          </a:p>
        </p:txBody>
      </p:sp>
      <p:sp>
        <p:nvSpPr>
          <p:cNvPr id="21" name="Rectangle 20">
            <a:extLst>
              <a:ext uri="{FF2B5EF4-FFF2-40B4-BE49-F238E27FC236}">
                <a16:creationId xmlns:a16="http://schemas.microsoft.com/office/drawing/2014/main" id="{39049E41-FED0-4E3F-9D94-9DBCD3BE6B33}"/>
              </a:ext>
            </a:extLst>
          </p:cNvPr>
          <p:cNvSpPr/>
          <p:nvPr/>
        </p:nvSpPr>
        <p:spPr>
          <a:xfrm>
            <a:off x="620785" y="4125054"/>
            <a:ext cx="5041785" cy="923330"/>
          </a:xfrm>
          <a:prstGeom prst="rect">
            <a:avLst/>
          </a:prstGeom>
          <a:solidFill>
            <a:srgbClr val="85BE2F"/>
          </a:solidFill>
        </p:spPr>
        <p:txBody>
          <a:bodyPr wrap="square">
            <a:spAutoFit/>
          </a:bodyPr>
          <a:lstStyle/>
          <a:p>
            <a:r>
              <a:rPr lang="en-GB" dirty="0">
                <a:solidFill>
                  <a:schemeClr val="bg1"/>
                </a:solidFill>
              </a:rPr>
              <a:t>The greatest possible number of eggs is 749, </a:t>
            </a:r>
            <a:br>
              <a:rPr lang="en-GB" dirty="0">
                <a:solidFill>
                  <a:schemeClr val="bg1"/>
                </a:solidFill>
              </a:rPr>
            </a:br>
            <a:r>
              <a:rPr lang="en-GB" dirty="0">
                <a:solidFill>
                  <a:schemeClr val="bg1"/>
                </a:solidFill>
              </a:rPr>
              <a:t>as this is the greatest number that rounds down to 700. </a:t>
            </a:r>
          </a:p>
        </p:txBody>
      </p:sp>
      <p:sp>
        <p:nvSpPr>
          <p:cNvPr id="22" name="Rectangle 21">
            <a:extLst>
              <a:ext uri="{FF2B5EF4-FFF2-40B4-BE49-F238E27FC236}">
                <a16:creationId xmlns:a16="http://schemas.microsoft.com/office/drawing/2014/main" id="{B2C4723E-601F-486E-B8E5-E54BA5950673}"/>
              </a:ext>
            </a:extLst>
          </p:cNvPr>
          <p:cNvSpPr/>
          <p:nvPr/>
        </p:nvSpPr>
        <p:spPr>
          <a:xfrm>
            <a:off x="620785" y="5165937"/>
            <a:ext cx="5041785" cy="923330"/>
          </a:xfrm>
          <a:prstGeom prst="rect">
            <a:avLst/>
          </a:prstGeom>
          <a:solidFill>
            <a:srgbClr val="85BE2F"/>
          </a:solidFill>
        </p:spPr>
        <p:txBody>
          <a:bodyPr wrap="square">
            <a:spAutoFit/>
          </a:bodyPr>
          <a:lstStyle/>
          <a:p>
            <a:r>
              <a:rPr lang="en-GB" dirty="0">
                <a:solidFill>
                  <a:schemeClr val="bg1"/>
                </a:solidFill>
              </a:rPr>
              <a:t>Any number in between 650 and 749 would also round to 700 – so any number between 650 and 749 is correct.</a:t>
            </a:r>
          </a:p>
        </p:txBody>
      </p:sp>
      <p:cxnSp>
        <p:nvCxnSpPr>
          <p:cNvPr id="6" name="Straight Connector 5"/>
          <p:cNvCxnSpPr/>
          <p:nvPr/>
        </p:nvCxnSpPr>
        <p:spPr>
          <a:xfrm>
            <a:off x="320913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45574" y="702862"/>
            <a:ext cx="3027468"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Rounding to the Nearest 100</a:t>
            </a: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7" name="Rectangle 16">
            <a:extLst>
              <a:ext uri="{FF2B5EF4-FFF2-40B4-BE49-F238E27FC236}">
                <a16:creationId xmlns:a16="http://schemas.microsoft.com/office/drawing/2014/main" id="{F94725B7-8FD8-4844-A921-63F702D02437}"/>
              </a:ext>
            </a:extLst>
          </p:cNvPr>
          <p:cNvSpPr/>
          <p:nvPr/>
        </p:nvSpPr>
        <p:spPr>
          <a:xfrm>
            <a:off x="620785" y="2277467"/>
            <a:ext cx="5041785" cy="646331"/>
          </a:xfrm>
          <a:prstGeom prst="rect">
            <a:avLst/>
          </a:prstGeom>
          <a:noFill/>
          <a:ln w="28575">
            <a:noFill/>
          </a:ln>
        </p:spPr>
        <p:txBody>
          <a:bodyPr wrap="square">
            <a:spAutoFit/>
          </a:bodyPr>
          <a:lstStyle/>
          <a:p>
            <a:r>
              <a:rPr lang="en-GB" dirty="0"/>
              <a:t>How many eggs could there have been in the valley? Explain how you know.</a:t>
            </a:r>
          </a:p>
        </p:txBody>
      </p:sp>
      <p:sp>
        <p:nvSpPr>
          <p:cNvPr id="75" name="Rectangle 74"/>
          <p:cNvSpPr/>
          <p:nvPr/>
        </p:nvSpPr>
        <p:spPr>
          <a:xfrm>
            <a:off x="3394443"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77" name="Straight Connector 76"/>
          <p:cNvCxnSpPr/>
          <p:nvPr/>
        </p:nvCxnSpPr>
        <p:spPr>
          <a:xfrm>
            <a:off x="3394443"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92356D1-3889-4C5B-B7E4-72295B81AE46}"/>
              </a:ext>
            </a:extLst>
          </p:cNvPr>
          <p:cNvSpPr/>
          <p:nvPr/>
        </p:nvSpPr>
        <p:spPr>
          <a:xfrm>
            <a:off x="620785" y="1295414"/>
            <a:ext cx="5041785" cy="923330"/>
          </a:xfrm>
          <a:prstGeom prst="rect">
            <a:avLst/>
          </a:prstGeom>
          <a:noFill/>
          <a:ln w="28575">
            <a:noFill/>
          </a:ln>
        </p:spPr>
        <p:txBody>
          <a:bodyPr wrap="square">
            <a:spAutoFit/>
          </a:bodyPr>
          <a:lstStyle/>
          <a:p>
            <a:r>
              <a:rPr lang="en-GB" dirty="0"/>
              <a:t>A survey of the nests in Camelot Valley found 700 dragon eggs, when the number was rounded to the nearest hundred.</a:t>
            </a:r>
          </a:p>
        </p:txBody>
      </p:sp>
      <p:pic>
        <p:nvPicPr>
          <p:cNvPr id="4" name="Picture 3">
            <a:extLst>
              <a:ext uri="{FF2B5EF4-FFF2-40B4-BE49-F238E27FC236}">
                <a16:creationId xmlns:a16="http://schemas.microsoft.com/office/drawing/2014/main" id="{E7E39AD1-FA50-4783-A30B-839B1BF469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841" r="18195"/>
          <a:stretch/>
        </p:blipFill>
        <p:spPr>
          <a:xfrm>
            <a:off x="5561901" y="1287025"/>
            <a:ext cx="2968186" cy="4802242"/>
          </a:xfrm>
          <a:prstGeom prst="rect">
            <a:avLst/>
          </a:prstGeom>
        </p:spPr>
      </p:pic>
      <p:pic>
        <p:nvPicPr>
          <p:cNvPr id="13" name="Picture 12">
            <a:extLst>
              <a:ext uri="{FF2B5EF4-FFF2-40B4-BE49-F238E27FC236}">
                <a16:creationId xmlns:a16="http://schemas.microsoft.com/office/drawing/2014/main" id="{292F4B75-8195-4B93-9FBC-949F142FCB13}"/>
              </a:ext>
            </a:extLst>
          </p:cNvPr>
          <p:cNvPicPr>
            <a:picLocks noChangeAspect="1"/>
          </p:cNvPicPr>
          <p:nvPr/>
        </p:nvPicPr>
        <p:blipFill rotWithShape="1">
          <a:blip r:embed="rId4">
            <a:extLst>
              <a:ext uri="{28A0092B-C50C-407E-A947-70E740481C1C}">
                <a14:useLocalDpi xmlns:a14="http://schemas.microsoft.com/office/drawing/2010/main" val="0"/>
              </a:ext>
            </a:extLst>
          </a:blip>
          <a:srcRect t="16165" r="52133"/>
          <a:stretch/>
        </p:blipFill>
        <p:spPr>
          <a:xfrm>
            <a:off x="5452844" y="1058138"/>
            <a:ext cx="3077243" cy="2886588"/>
          </a:xfrm>
          <a:prstGeom prst="rect">
            <a:avLst/>
          </a:prstGeom>
          <a:effectLst/>
        </p:spPr>
      </p:pic>
    </p:spTree>
    <p:extLst>
      <p:ext uri="{BB962C8B-B14F-4D97-AF65-F5344CB8AC3E}">
        <p14:creationId xmlns:p14="http://schemas.microsoft.com/office/powerpoint/2010/main" val="406569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509" y="2033381"/>
            <a:ext cx="2722089" cy="3848888"/>
          </a:xfrm>
          <a:prstGeom prst="rect">
            <a:avLst/>
          </a:prstGeom>
          <a:effectLst>
            <a:outerShdw blurRad="63500" sx="102000" sy="102000" algn="ctr" rotWithShape="0">
              <a:prstClr val="black">
                <a:alpha val="20000"/>
              </a:prstClr>
            </a:outerShdw>
          </a:effectLst>
        </p:spPr>
      </p:pic>
      <p:sp>
        <p:nvSpPr>
          <p:cNvPr id="14" name="Rectangle 13"/>
          <p:cNvSpPr/>
          <p:nvPr/>
        </p:nvSpPr>
        <p:spPr>
          <a:xfrm>
            <a:off x="445574" y="702863"/>
            <a:ext cx="3061024"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Rounding to the Nearest 100</a:t>
            </a:r>
          </a:p>
        </p:txBody>
      </p:sp>
      <p:pic>
        <p:nvPicPr>
          <p:cNvPr id="17" name="Picture 16">
            <a:extLst>
              <a:ext uri="{FF2B5EF4-FFF2-40B4-BE49-F238E27FC236}">
                <a16:creationId xmlns:a16="http://schemas.microsoft.com/office/drawing/2014/main" id="{323F3E66-1D9C-4039-8CA1-EDBCB8EA47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821" b="22887"/>
          <a:stretch/>
        </p:blipFill>
        <p:spPr>
          <a:xfrm rot="1578162">
            <a:off x="2571227" y="2950985"/>
            <a:ext cx="897209" cy="1989188"/>
          </a:xfrm>
          <a:prstGeom prst="rect">
            <a:avLst/>
          </a:prstGeom>
          <a:effectLst>
            <a:outerShdw blurRad="63500" sx="102000" sy="102000" algn="ctr" rotWithShape="0">
              <a:prstClr val="black">
                <a:alpha val="20000"/>
              </a:prstClr>
            </a:outerShdw>
          </a:effectLst>
        </p:spPr>
      </p:pic>
      <p:pic>
        <p:nvPicPr>
          <p:cNvPr id="3" name="Picture 2">
            <a:extLst>
              <a:ext uri="{FF2B5EF4-FFF2-40B4-BE49-F238E27FC236}">
                <a16:creationId xmlns:a16="http://schemas.microsoft.com/office/drawing/2014/main" id="{79AD32F9-A6C1-4DE7-89B7-72E856F137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93" t="3704" r="2808" b="7805"/>
          <a:stretch/>
        </p:blipFill>
        <p:spPr>
          <a:xfrm rot="1546504">
            <a:off x="1231677" y="2365261"/>
            <a:ext cx="1124025" cy="1947971"/>
          </a:xfrm>
          <a:prstGeom prst="rect">
            <a:avLst/>
          </a:prstGeom>
        </p:spPr>
      </p:pic>
      <p:pic>
        <p:nvPicPr>
          <p:cNvPr id="18" name="Picture 17">
            <a:extLst>
              <a:ext uri="{FF2B5EF4-FFF2-40B4-BE49-F238E27FC236}">
                <a16:creationId xmlns:a16="http://schemas.microsoft.com/office/drawing/2014/main" id="{E88FC227-BD48-4680-BFE8-D17C4F72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 t="3704" r="2808" b="32461"/>
          <a:stretch/>
        </p:blipFill>
        <p:spPr>
          <a:xfrm rot="1546504">
            <a:off x="979230" y="2307501"/>
            <a:ext cx="1513876" cy="1405199"/>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3" name="Picture 12">
            <a:extLst>
              <a:ext uri="{FF2B5EF4-FFF2-40B4-BE49-F238E27FC236}">
                <a16:creationId xmlns:a16="http://schemas.microsoft.com/office/drawing/2014/main" id="{64CE5BFC-971B-42C5-AF24-D312514AC0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923" y="2033381"/>
            <a:ext cx="2722089" cy="3848888"/>
          </a:xfrm>
          <a:prstGeom prst="rect">
            <a:avLst/>
          </a:prstGeom>
          <a:effectLst>
            <a:outerShdw blurRad="63500" sx="102000" sy="102000" algn="ctr" rotWithShape="0">
              <a:prstClr val="black">
                <a:alpha val="20000"/>
              </a:prstClr>
            </a:outerShdw>
          </a:effectLst>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2123" y="2033381"/>
            <a:ext cx="2722089" cy="3848888"/>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17712724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43689DF9-D287-432E-9F40-D237B819A1A7}" vid="{5144CDE6-24FE-4389-99E0-1DDC4C0A7B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245</TotalTime>
  <Words>468</Words>
  <Application>Microsoft Office PowerPoint</Application>
  <PresentationFormat>On-screen Show (4:3)</PresentationFormat>
  <Paragraphs>78</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Tuffy-TTF</vt:lpstr>
      <vt:lpstr>Calibri</vt:lpstr>
      <vt:lpstr>Times New Roman</vt:lpstr>
      <vt:lpstr>Tuffy</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Aamina Rammah</dc:creator>
  <cp:lastModifiedBy>Aamina Rammah</cp:lastModifiedBy>
  <cp:revision>32</cp:revision>
  <dcterms:created xsi:type="dcterms:W3CDTF">2019-08-05T11:27:50Z</dcterms:created>
  <dcterms:modified xsi:type="dcterms:W3CDTF">2019-09-05T12:27:03Z</dcterms:modified>
</cp:coreProperties>
</file>